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9" r:id="rId2"/>
    <p:sldId id="402" r:id="rId3"/>
    <p:sldId id="264" r:id="rId4"/>
    <p:sldId id="397" r:id="rId5"/>
    <p:sldId id="398" r:id="rId6"/>
    <p:sldId id="401" r:id="rId7"/>
    <p:sldId id="400" r:id="rId8"/>
    <p:sldId id="385" r:id="rId9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5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49F"/>
    <a:srgbClr val="003299"/>
    <a:srgbClr val="157D13"/>
    <a:srgbClr val="93A43B"/>
    <a:srgbClr val="1D419A"/>
    <a:srgbClr val="1E4099"/>
    <a:srgbClr val="C21E57"/>
    <a:srgbClr val="199FA1"/>
    <a:srgbClr val="F39121"/>
    <a:srgbClr val="C41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3256" autoAdjust="0"/>
  </p:normalViewPr>
  <p:slideViewPr>
    <p:cSldViewPr snapToGrid="0" showGuides="1">
      <p:cViewPr varScale="1">
        <p:scale>
          <a:sx n="92" d="100"/>
          <a:sy n="92" d="100"/>
        </p:scale>
        <p:origin x="1360" y="168"/>
      </p:cViewPr>
      <p:guideLst>
        <p:guide orient="horz" pos="2205"/>
        <p:guide pos="5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04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A79F720-E15B-477F-9BAC-5BFAE5FC3840}" type="datetimeFigureOut">
              <a:rPr lang="it-IT" smtClean="0"/>
              <a:t>02/12/21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9A16EBB-0C78-44E7-906A-165927D87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08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88286F1-7B9A-4103-BFF7-CD6A431888D6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CA097F3-FA84-4531-9751-9EDE821957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90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BCA097F3-FA84-4531-9751-9EDE821957E1}" type="slidenum">
              <a:rPr lang="it-IT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1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32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BCA097F3-FA84-4531-9751-9EDE821957E1}" type="slidenum">
              <a:rPr lang="it-IT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2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88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097F3-FA84-4531-9751-9EDE821957E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BCA097F3-FA84-4531-9751-9EDE821957E1}" type="slidenum">
              <a:rPr lang="it-IT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4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59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BCA097F3-FA84-4531-9751-9EDE821957E1}" type="slidenum">
              <a:rPr lang="it-IT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5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26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BCA097F3-FA84-4531-9751-9EDE821957E1}" type="slidenum">
              <a:rPr lang="it-IT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05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BCA097F3-FA84-4531-9751-9EDE821957E1}" type="slidenum">
              <a:rPr lang="it-IT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80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BCA097F3-FA84-4531-9751-9EDE821957E1}" type="slidenum">
              <a:rPr lang="it-IT">
                <a:solidFill>
                  <a:prstClr val="black"/>
                </a:solidFill>
                <a:latin typeface="Calibri"/>
              </a:rPr>
              <a:pPr defTabSz="914326">
                <a:defRPr/>
              </a:pPr>
              <a:t>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97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44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48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2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59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51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10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7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67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7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7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D8DF-175D-4CD4-A168-B2071AD428AF}" type="datetimeFigureOut">
              <a:rPr lang="it-IT" smtClean="0"/>
              <a:pPr/>
              <a:t>02/12/21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D0C64-33C2-4B9E-B4F6-9F1AEE936A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6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eanjobdays.eu/en/company/servizi-pubblici-limpiego-regione-autonoma-friuli-venezia-giulia" TargetMode="External"/><Relationship Id="rId13" Type="http://schemas.openxmlformats.org/officeDocument/2006/relationships/hyperlink" Target="https://www.europeanjobdays.eu/en/company/regione-marche-cpi-ascoli-piceno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europeanjobdays.eu/it/node/314792" TargetMode="External"/><Relationship Id="rId12" Type="http://schemas.openxmlformats.org/officeDocument/2006/relationships/hyperlink" Target="https://www.europeanjobdays.eu/en/company/regione-marche-centro-limpiego-di-pesaro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wJttOJQIAA?feature=oembed" TargetMode="External"/><Relationship Id="rId6" Type="http://schemas.openxmlformats.org/officeDocument/2006/relationships/image" Target="../media/image3.jpeg"/><Relationship Id="rId11" Type="http://schemas.openxmlformats.org/officeDocument/2006/relationships/hyperlink" Target="https://www.europeanjobdays.eu/en/job/aiuto-cuoco-esperto-experienced-assistant-cook-cod-312321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www.europeanjobdays.eu/en/company/centri-limpiego-imperia" TargetMode="External"/><Relationship Id="rId4" Type="http://schemas.openxmlformats.org/officeDocument/2006/relationships/image" Target="../media/image1.jpg"/><Relationship Id="rId9" Type="http://schemas.openxmlformats.org/officeDocument/2006/relationships/hyperlink" Target="https://www.europeanjobdays.eu/en/company/centri-limpiego-la-spezia" TargetMode="External"/><Relationship Id="rId14" Type="http://schemas.openxmlformats.org/officeDocument/2006/relationships/hyperlink" Target="https://www.europeanjobdays.eu/en/company/centro-limpiego-di-firenze-arti-agenzia-regione-toscana-impieg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eanjobdays.eu/en/company/centro-impiego-di-martina-franca" TargetMode="External"/><Relationship Id="rId13" Type="http://schemas.openxmlformats.org/officeDocument/2006/relationships/hyperlink" Target="https://www.europeanjobdays.eu/en/job/skipper" TargetMode="External"/><Relationship Id="rId18" Type="http://schemas.openxmlformats.org/officeDocument/2006/relationships/hyperlink" Target="https://www.europeanjobdays.eu/en/job/room-attendant-rome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europeanjobdays.eu/en/company/centro-impiego-di-lecce" TargetMode="External"/><Relationship Id="rId12" Type="http://schemas.openxmlformats.org/officeDocument/2006/relationships/hyperlink" Target="https://www.europeanjobdays.eu/en/job/lavorare-irlanda-nella-ristorazione-e-accoglienza-alberghiera" TargetMode="External"/><Relationship Id="rId17" Type="http://schemas.openxmlformats.org/officeDocument/2006/relationships/hyperlink" Target="https://www.europeanjobdays.eu/en/job/experienced-waiter-rome-new-year-event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europeanjobdays.eu/en/job/hotel-porter-r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uropeanjobdays.eu/it/node/316772" TargetMode="External"/><Relationship Id="rId11" Type="http://schemas.openxmlformats.org/officeDocument/2006/relationships/hyperlink" Target="https://www.europeanjobdays.eu/en/job/stagione-primavera-estate-2022-germania-cuochi-camerieri-barman-receptionist-inservienti" TargetMode="External"/><Relationship Id="rId5" Type="http://schemas.openxmlformats.org/officeDocument/2006/relationships/hyperlink" Target="https://www.europeanjobdays.eu/en/company/centri-limpiego-regione-abruzzo" TargetMode="External"/><Relationship Id="rId15" Type="http://schemas.openxmlformats.org/officeDocument/2006/relationships/hyperlink" Target="https://www.europeanjobdays.eu/en/job/cookassistant-cook" TargetMode="External"/><Relationship Id="rId10" Type="http://schemas.openxmlformats.org/officeDocument/2006/relationships/hyperlink" Target="https://www.europeanjobdays.eu/en/company/human-company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europeanjobdays.eu/en/company/centro-limpiego-gallipoli" TargetMode="External"/><Relationship Id="rId14" Type="http://schemas.openxmlformats.org/officeDocument/2006/relationships/hyperlink" Target="https://www.europeanjobdays.eu/en/company/tabarka-40-srl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eanjobdays.eu/it/node/299851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hyperlink" Target="https://www.europeanjobdays.eu/it/node/300605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eanjobdays.eu/it/node/309793" TargetMode="External"/><Relationship Id="rId11" Type="http://schemas.openxmlformats.org/officeDocument/2006/relationships/hyperlink" Target="https://www.europeanjobdays.eu/it/node/302764" TargetMode="External"/><Relationship Id="rId5" Type="http://schemas.openxmlformats.org/officeDocument/2006/relationships/image" Target="../media/image5.gif"/><Relationship Id="rId10" Type="http://schemas.openxmlformats.org/officeDocument/2006/relationships/hyperlink" Target="https://www.europeanjobdays.eu/it/node/291766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europeanjobdays.eu/it/node/30929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eanjobdays.eu/it/node/266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europeanjobdays.eu/it/node/89278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pQsx4ivbnc?feature=oembed" TargetMode="External"/><Relationship Id="rId6" Type="http://schemas.openxmlformats.org/officeDocument/2006/relationships/hyperlink" Target="https://www.europeanjobdays.eu/it/node/42334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hyperlink" Target="https://www.europeanjobdays.eu/it/node/30811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hyperlink" Target="https://www.europeanjobdays.eu/it/node/31718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uropeanjobdays.eu/en/company/cpi-pistoia" TargetMode="External"/><Relationship Id="rId5" Type="http://schemas.openxmlformats.org/officeDocument/2006/relationships/hyperlink" Target="https://www.europeanjobdays.eu/it/node/137856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ww.europeanjobdays.eu/it/node/307349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uropeanjobdays.eu/en/company/hermes-recruitment" TargetMode="External"/><Relationship Id="rId5" Type="http://schemas.openxmlformats.org/officeDocument/2006/relationships/hyperlink" Target="https://www.europeanjobdays.eu/en/company/backup-jobs-agency-sro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eanjobdays.eu/it/node/313651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europeanjobdays.eu/it/node/31471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eanjobdays.eu/en/company/your-friends-animazione" TargetMode="External"/><Relationship Id="rId5" Type="http://schemas.openxmlformats.org/officeDocument/2006/relationships/hyperlink" Target="https://www.europeanjobdays.eu/en/company/obiettivo-tropici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731520" y="1719240"/>
            <a:ext cx="1840991" cy="26942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-23718"/>
            <a:ext cx="576000" cy="6886668"/>
          </a:xfrm>
          <a:prstGeom prst="rect">
            <a:avLst/>
          </a:prstGeom>
          <a:solidFill>
            <a:srgbClr val="1E40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117"/>
          <p:cNvSpPr/>
          <p:nvPr/>
        </p:nvSpPr>
        <p:spPr>
          <a:xfrm>
            <a:off x="1023747" y="1851683"/>
            <a:ext cx="10801257" cy="45304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17"/>
          <p:cNvSpPr/>
          <p:nvPr/>
        </p:nvSpPr>
        <p:spPr>
          <a:xfrm>
            <a:off x="1023747" y="5340720"/>
            <a:ext cx="10801257" cy="16944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59572" y="1412437"/>
            <a:ext cx="546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4411" y="1491193"/>
            <a:ext cx="10472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5E7E14D-DF17-4192-9F8B-F8FC0B6A2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482" y="0"/>
            <a:ext cx="547518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B77392D-A9E8-5145-81D7-576C61870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15" y="27014"/>
            <a:ext cx="4593685" cy="6751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D6E87D-0250-A948-9B10-4C952395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ITALY-1</a:t>
            </a:r>
            <a:br>
              <a:rPr lang="it-IT" dirty="0"/>
            </a:br>
            <a:endParaRPr lang="it-IT" dirty="0"/>
          </a:p>
        </p:txBody>
      </p:sp>
      <p:pic>
        <p:nvPicPr>
          <p:cNvPr id="8" name="Elementi multimediali online 7" descr="Viaggio in Italia per un’estate italiana - 60”">
            <a:hlinkClick r:id="" action="ppaction://media"/>
            <a:extLst>
              <a:ext uri="{FF2B5EF4-FFF2-40B4-BE49-F238E27FC236}">
                <a16:creationId xmlns:a16="http://schemas.microsoft.com/office/drawing/2014/main" id="{C3088F65-4AC5-4D44-B28E-59236310E50B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38200" y="1769444"/>
            <a:ext cx="5084298" cy="3696319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7458E7-3CF7-BC4A-9A8A-8EF53E169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1654" y="752876"/>
            <a:ext cx="5886453" cy="6105125"/>
          </a:xfrm>
        </p:spPr>
        <p:txBody>
          <a:bodyPr>
            <a:normAutofit/>
          </a:bodyPr>
          <a:lstStyle/>
          <a:p>
            <a:r>
              <a:rPr lang="it-IT" sz="1800" dirty="0" err="1">
                <a:solidFill>
                  <a:srgbClr val="157D13"/>
                </a:solidFill>
              </a:rPr>
              <a:t>Garci</a:t>
            </a:r>
            <a:r>
              <a:rPr lang="it-IT" sz="1800" dirty="0">
                <a:solidFill>
                  <a:srgbClr val="157D13"/>
                </a:solidFill>
              </a:rPr>
              <a:t> hotel Mediterraneo: </a:t>
            </a:r>
            <a:r>
              <a:rPr lang="it-IT" sz="1800" dirty="0">
                <a:solidFill>
                  <a:srgbClr val="157D13"/>
                </a:solidFill>
                <a:hlinkClick r:id="rId7"/>
              </a:rPr>
              <a:t>https://www.europeanjobdays.eu/it/node/314792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</a:rPr>
              <a:t>Regione FVG: </a:t>
            </a:r>
            <a:r>
              <a:rPr lang="it-IT" sz="1800" dirty="0">
                <a:solidFill>
                  <a:srgbClr val="157D13"/>
                </a:solidFill>
                <a:hlinkClick r:id="rId8"/>
              </a:rPr>
              <a:t>https://www.europeanjobdays.eu/en/company/servizi-pubblici-limpiego-regione-autonoma-friuli-venezia-giulia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</a:rPr>
              <a:t>Regione Liguria: </a:t>
            </a:r>
            <a:r>
              <a:rPr lang="it-IT" sz="1800" dirty="0">
                <a:solidFill>
                  <a:srgbClr val="157D13"/>
                </a:solidFill>
                <a:hlinkClick r:id="rId9"/>
              </a:rPr>
              <a:t>https://www.europeanjobdays.eu/en/company/centri-limpiego-la-spezia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10"/>
              </a:rPr>
              <a:t>https://www.europeanjobdays.eu/en/company/centri-limpiego-imperia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</a:rPr>
              <a:t>Regione Marche: </a:t>
            </a:r>
            <a:r>
              <a:rPr lang="it-IT" sz="1800" dirty="0">
                <a:solidFill>
                  <a:srgbClr val="157D13"/>
                </a:solidFill>
                <a:hlinkClick r:id="rId11"/>
              </a:rPr>
              <a:t>https://www.europeanjobdays.eu/en/job/aiuto-cuoco-esperto-experienced-assistant-cook-cod-312321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12"/>
              </a:rPr>
              <a:t>https://www.europeanjobdays.eu/en/company/regione-marche-centro-limpiego-di-pesaro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13"/>
              </a:rPr>
              <a:t>https://www.europeanjobdays.eu/en/company/regione-marche-cpi-ascoli-piceno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</a:rPr>
              <a:t>Regione Toscana: </a:t>
            </a:r>
            <a:r>
              <a:rPr lang="it-IT" sz="1800" dirty="0">
                <a:solidFill>
                  <a:srgbClr val="157D13"/>
                </a:solidFill>
                <a:hlinkClick r:id="rId14"/>
              </a:rPr>
              <a:t>https://www.europeanjobdays.eu/en/company/centro-limpiego-di-firenze-arti-agenzia-regione-toscana-impiego</a:t>
            </a:r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6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731520" y="1719240"/>
            <a:ext cx="1840991" cy="26942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-23718"/>
            <a:ext cx="576000" cy="6886668"/>
          </a:xfrm>
          <a:prstGeom prst="rect">
            <a:avLst/>
          </a:prstGeom>
          <a:solidFill>
            <a:srgbClr val="1E40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117"/>
          <p:cNvSpPr/>
          <p:nvPr/>
        </p:nvSpPr>
        <p:spPr>
          <a:xfrm>
            <a:off x="6289494" y="1851683"/>
            <a:ext cx="4475102" cy="45304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17"/>
          <p:cNvSpPr/>
          <p:nvPr/>
        </p:nvSpPr>
        <p:spPr>
          <a:xfrm>
            <a:off x="1023747" y="5340720"/>
            <a:ext cx="10801257" cy="16944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59572" y="1412437"/>
            <a:ext cx="546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84698" y="1491193"/>
            <a:ext cx="4616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5E7E14D-DF17-4192-9F8B-F8FC0B6A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253" y="0"/>
            <a:ext cx="1023747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B77392D-A9E8-5145-81D7-576C61870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568" y="27560"/>
            <a:ext cx="4593685" cy="6751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D6E87D-0250-A948-9B10-4C952395F6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198023"/>
            <a:ext cx="10515600" cy="67513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ITALY-2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7458E7-3CF7-BC4A-9A8A-8EF53E169B7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6996" y="730251"/>
            <a:ext cx="11562407" cy="6072620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>
                <a:solidFill>
                  <a:srgbClr val="157D13"/>
                </a:solidFill>
              </a:rPr>
              <a:t>Regione Abruzzo:</a:t>
            </a:r>
          </a:p>
          <a:p>
            <a:r>
              <a:rPr lang="it-IT" sz="1800" dirty="0">
                <a:solidFill>
                  <a:srgbClr val="157D13"/>
                </a:solidFill>
                <a:hlinkClick r:id="rId5"/>
              </a:rPr>
              <a:t>https://www.europeanjobdays.eu/en/company/centri-limpiego-regione-abruzzo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</a:rPr>
              <a:t>Regione Puglia</a:t>
            </a:r>
          </a:p>
          <a:p>
            <a:r>
              <a:rPr lang="it-IT" sz="1800" dirty="0">
                <a:solidFill>
                  <a:srgbClr val="157D13"/>
                </a:solidFill>
                <a:hlinkClick r:id="rId6"/>
              </a:rPr>
              <a:t>https://www.europeanjobdays.eu/it/node/316772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7"/>
              </a:rPr>
              <a:t>https://www.europeanjobdays.eu/en/company/centro-impiego-di-lecce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8"/>
              </a:rPr>
              <a:t>https://www.europeanjobdays.eu/en/company/centro-impiego-di-martina-franca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9"/>
              </a:rPr>
              <a:t>https://www.europeanjobdays.eu/en/company/centro-limpiego-gallipoli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10"/>
              </a:rPr>
              <a:t>https://www.europeanjobdays.eu/en/company/human-company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</a:rPr>
              <a:t>Stand </a:t>
            </a:r>
            <a:r>
              <a:rPr lang="it-IT" sz="1800" dirty="0" err="1">
                <a:solidFill>
                  <a:srgbClr val="157D13"/>
                </a:solidFill>
              </a:rPr>
              <a:t>Italy</a:t>
            </a:r>
            <a:r>
              <a:rPr lang="it-IT" sz="1800" dirty="0">
                <a:solidFill>
                  <a:srgbClr val="157D13"/>
                </a:solidFill>
              </a:rPr>
              <a:t>:</a:t>
            </a:r>
          </a:p>
          <a:p>
            <a:r>
              <a:rPr lang="it-IT" sz="1800" dirty="0">
                <a:solidFill>
                  <a:srgbClr val="157D13"/>
                </a:solidFill>
                <a:hlinkClick r:id="rId11"/>
              </a:rPr>
              <a:t>https://www.europeanjobdays.eu/en/job/stagione-primavera-estate-2022-germania-cuochi-camerieri-barman-receptionist-inservienti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12"/>
              </a:rPr>
              <a:t>https://www.europeanjobdays.eu/en/job/lavorare-irlanda-nella-ristorazione-e-accoglienza-alberghiera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13"/>
              </a:rPr>
              <a:t>https://www.europeanjobdays.eu/en/job/skipper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14"/>
              </a:rPr>
              <a:t>https://www.europeanjobdays.eu/en/company/tabarka-40-srls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</a:rPr>
              <a:t>Job </a:t>
            </a:r>
            <a:r>
              <a:rPr lang="it-IT" sz="1800" dirty="0" err="1">
                <a:solidFill>
                  <a:srgbClr val="157D13"/>
                </a:solidFill>
              </a:rPr>
              <a:t>italia</a:t>
            </a:r>
            <a:r>
              <a:rPr lang="it-IT" sz="1800" dirty="0">
                <a:solidFill>
                  <a:srgbClr val="157D13"/>
                </a:solidFill>
              </a:rPr>
              <a:t>:</a:t>
            </a:r>
          </a:p>
          <a:p>
            <a:r>
              <a:rPr lang="it-IT" sz="1800" dirty="0">
                <a:solidFill>
                  <a:srgbClr val="157D13"/>
                </a:solidFill>
                <a:hlinkClick r:id="rId15"/>
              </a:rPr>
              <a:t>https://www.europeanjobdays.eu/en/job/cookassistant-cook</a:t>
            </a:r>
            <a:endParaRPr lang="it-IT" sz="1800" dirty="0">
              <a:solidFill>
                <a:srgbClr val="157D13"/>
              </a:solidFill>
            </a:endParaRPr>
          </a:p>
          <a:p>
            <a:r>
              <a:rPr lang="it-IT" sz="1800" dirty="0">
                <a:solidFill>
                  <a:srgbClr val="157D13"/>
                </a:solidFill>
                <a:hlinkClick r:id="rId16"/>
              </a:rPr>
              <a:t>https://www.europeanjobdays.eu/en/job/hotel-porter-rome</a:t>
            </a:r>
            <a:r>
              <a:rPr lang="it-IT" sz="1800" dirty="0">
                <a:solidFill>
                  <a:srgbClr val="157D13"/>
                </a:solidFill>
              </a:rPr>
              <a:t>; </a:t>
            </a:r>
            <a:r>
              <a:rPr lang="it-IT" sz="1800" dirty="0">
                <a:solidFill>
                  <a:srgbClr val="157D13"/>
                </a:solidFill>
                <a:hlinkClick r:id="rId17"/>
              </a:rPr>
              <a:t>https://www.europeanjobdays.eu/en/job/experienced-waiter-rome-new-year-event</a:t>
            </a:r>
            <a:r>
              <a:rPr lang="it-IT" sz="1800" dirty="0">
                <a:solidFill>
                  <a:srgbClr val="157D13"/>
                </a:solidFill>
              </a:rPr>
              <a:t>; </a:t>
            </a:r>
            <a:r>
              <a:rPr lang="it-IT" sz="1800" dirty="0">
                <a:solidFill>
                  <a:srgbClr val="157D13"/>
                </a:solidFill>
                <a:hlinkClick r:id="rId18"/>
              </a:rPr>
              <a:t>https://www.europeanjobdays.eu/en/job/room-attendant-rome</a:t>
            </a:r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707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0" y="-23718"/>
            <a:ext cx="576000" cy="6886668"/>
          </a:xfrm>
          <a:prstGeom prst="rect">
            <a:avLst/>
          </a:prstGeom>
          <a:solidFill>
            <a:srgbClr val="1E40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it-IT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3839" y="209241"/>
            <a:ext cx="11163372" cy="105000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just">
              <a:lnSpc>
                <a:spcPts val="1500"/>
              </a:lnSpc>
              <a:spcBef>
                <a:spcPts val="300"/>
              </a:spcBef>
            </a:pPr>
            <a:r>
              <a:rPr lang="en-US" sz="1300" b="1" dirty="0">
                <a:solidFill>
                  <a:srgbClr val="1E4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solidFill>
                <a:srgbClr val="1E4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726054" y="220469"/>
            <a:ext cx="9950093" cy="13260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53" y="5861385"/>
            <a:ext cx="3624207" cy="77614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5CE63AD-5B88-4BA8-84C6-273D45E4B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547" y="14619"/>
            <a:ext cx="6513453" cy="1326008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E0869C81-A55D-394D-8DE6-E9409F3D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sz="36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0070C0"/>
                </a:solidFill>
              </a:rPr>
              <a:t>AUSTRIA-1</a:t>
            </a:r>
            <a:r>
              <a:rPr lang="it-IT" sz="3600" dirty="0"/>
              <a:t> </a:t>
            </a:r>
          </a:p>
        </p:txBody>
      </p:sp>
      <p:pic>
        <p:nvPicPr>
          <p:cNvPr id="17" name="Segnaposto contenuto 16">
            <a:extLst>
              <a:ext uri="{FF2B5EF4-FFF2-40B4-BE49-F238E27FC236}">
                <a16:creationId xmlns:a16="http://schemas.microsoft.com/office/drawing/2014/main" id="{FFAFA64D-463A-C744-9A7A-3C08DB57E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44" y="1896538"/>
            <a:ext cx="6064458" cy="3964847"/>
          </a:xfr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02D5A7-4569-7048-9391-EC2D0DEDEBFE}"/>
              </a:ext>
            </a:extLst>
          </p:cNvPr>
          <p:cNvSpPr txBox="1"/>
          <p:nvPr/>
        </p:nvSpPr>
        <p:spPr>
          <a:xfrm>
            <a:off x="837202" y="1557706"/>
            <a:ext cx="5120216" cy="49859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Vayagroup</a:t>
            </a:r>
            <a:r>
              <a:rPr lang="it-IT" dirty="0"/>
              <a:t>: </a:t>
            </a:r>
            <a:r>
              <a:rPr lang="it-IT" dirty="0">
                <a:hlinkClick r:id="rId6"/>
              </a:rPr>
              <a:t>https://www.europeanjobdays.eu/it/node/309793</a:t>
            </a:r>
            <a:endParaRPr lang="it-IT" dirty="0"/>
          </a:p>
          <a:p>
            <a:r>
              <a:rPr lang="it-IT" b="1" dirty="0" err="1">
                <a:solidFill>
                  <a:srgbClr val="0070C0"/>
                </a:solidFill>
              </a:rPr>
              <a:t>ExplorerHotels</a:t>
            </a:r>
            <a:r>
              <a:rPr lang="it-IT" dirty="0"/>
              <a:t>: </a:t>
            </a:r>
            <a:r>
              <a:rPr lang="it-IT" dirty="0">
                <a:hlinkClick r:id="rId7"/>
              </a:rPr>
              <a:t>https://www.europeanjobdays.eu/it/node/300605</a:t>
            </a:r>
            <a:endParaRPr lang="it-IT" dirty="0"/>
          </a:p>
          <a:p>
            <a:r>
              <a:rPr lang="it-IT" b="1" dirty="0">
                <a:solidFill>
                  <a:srgbClr val="0070C0"/>
                </a:solidFill>
              </a:rPr>
              <a:t>Hotel Post </a:t>
            </a:r>
            <a:r>
              <a:rPr lang="it-IT" b="1" dirty="0" err="1">
                <a:solidFill>
                  <a:srgbClr val="0070C0"/>
                </a:solidFill>
              </a:rPr>
              <a:t>Nauders</a:t>
            </a:r>
            <a:r>
              <a:rPr lang="it-IT" b="1" dirty="0">
                <a:solidFill>
                  <a:srgbClr val="0070C0"/>
                </a:solidFill>
              </a:rPr>
              <a:t>: </a:t>
            </a:r>
            <a:r>
              <a:rPr lang="it-IT" dirty="0">
                <a:hlinkClick r:id="rId8"/>
              </a:rPr>
              <a:t>https://www.europeanjobdays.eu/it/node/299851</a:t>
            </a:r>
            <a:endParaRPr lang="it-IT" dirty="0"/>
          </a:p>
          <a:p>
            <a:r>
              <a:rPr lang="it-IT" b="1" dirty="0">
                <a:solidFill>
                  <a:srgbClr val="0070C0"/>
                </a:solidFill>
              </a:rPr>
              <a:t>Hotel post </a:t>
            </a:r>
            <a:r>
              <a:rPr lang="it-IT" b="1" dirty="0" err="1">
                <a:solidFill>
                  <a:srgbClr val="0070C0"/>
                </a:solidFill>
              </a:rPr>
              <a:t>am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seeGmbH</a:t>
            </a:r>
            <a:r>
              <a:rPr lang="it-IT" b="1" dirty="0">
                <a:solidFill>
                  <a:srgbClr val="0070C0"/>
                </a:solidFill>
              </a:rPr>
              <a:t>: </a:t>
            </a:r>
            <a:r>
              <a:rPr lang="it-IT" dirty="0">
                <a:hlinkClick r:id="rId9"/>
              </a:rPr>
              <a:t>https://www.europeanjobdays.eu/it/node/309294</a:t>
            </a:r>
            <a:endParaRPr lang="it-IT" dirty="0"/>
          </a:p>
          <a:p>
            <a:r>
              <a:rPr lang="it-IT" b="1" dirty="0">
                <a:solidFill>
                  <a:srgbClr val="0070C0"/>
                </a:solidFill>
              </a:rPr>
              <a:t>Hotel Kinder and </a:t>
            </a:r>
            <a:r>
              <a:rPr lang="it-IT" b="1" dirty="0" err="1">
                <a:solidFill>
                  <a:srgbClr val="0070C0"/>
                </a:solidFill>
              </a:rPr>
              <a:t>Gletscherhotel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Hintertuxerof</a:t>
            </a:r>
            <a:r>
              <a:rPr lang="it-IT" b="1" dirty="0">
                <a:solidFill>
                  <a:srgbClr val="0070C0"/>
                </a:solidFill>
              </a:rPr>
              <a:t> : </a:t>
            </a:r>
          </a:p>
          <a:p>
            <a:r>
              <a:rPr lang="it-IT" b="1" dirty="0" err="1">
                <a:solidFill>
                  <a:srgbClr val="0070C0"/>
                </a:solidFill>
              </a:rPr>
              <a:t>Schloss</a:t>
            </a:r>
            <a:r>
              <a:rPr lang="it-IT" b="1" dirty="0">
                <a:solidFill>
                  <a:srgbClr val="0070C0"/>
                </a:solidFill>
              </a:rPr>
              <a:t>: </a:t>
            </a:r>
            <a:r>
              <a:rPr lang="it-IT" dirty="0">
                <a:hlinkClick r:id="rId10"/>
              </a:rPr>
              <a:t>https://www.europeanjobdays.eu/it/node/291766</a:t>
            </a:r>
            <a:endParaRPr lang="it-IT" dirty="0"/>
          </a:p>
          <a:p>
            <a:r>
              <a:rPr lang="it-IT" b="1" dirty="0" err="1">
                <a:solidFill>
                  <a:srgbClr val="0070C0"/>
                </a:solidFill>
              </a:rPr>
              <a:t>Schloss</a:t>
            </a:r>
            <a:r>
              <a:rPr lang="it-IT" b="1" dirty="0">
                <a:solidFill>
                  <a:srgbClr val="0070C0"/>
                </a:solidFill>
              </a:rPr>
              <a:t>  </a:t>
            </a:r>
            <a:r>
              <a:rPr lang="it-IT" b="1" dirty="0" err="1">
                <a:solidFill>
                  <a:srgbClr val="0070C0"/>
                </a:solidFill>
              </a:rPr>
              <a:t>Fiss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Gmbh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dirty="0"/>
              <a:t>:                      </a:t>
            </a:r>
            <a:r>
              <a:rPr lang="it-IT" dirty="0">
                <a:hlinkClick r:id="rId11"/>
              </a:rPr>
              <a:t>https://www.europeanjobdays.eu/it/node/302764</a:t>
            </a:r>
            <a:endParaRPr lang="it-IT" dirty="0"/>
          </a:p>
          <a:p>
            <a:endParaRPr lang="it-IT" sz="1600" dirty="0"/>
          </a:p>
          <a:p>
            <a:endParaRPr lang="it-IT" sz="1400" dirty="0"/>
          </a:p>
          <a:p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1CE53F11-0451-4645-9CC5-C79BC0886550}"/>
              </a:ext>
            </a:extLst>
          </p:cNvPr>
          <p:cNvCxnSpPr>
            <a:cxnSpLocks/>
          </p:cNvCxnSpPr>
          <p:nvPr/>
        </p:nvCxnSpPr>
        <p:spPr>
          <a:xfrm>
            <a:off x="2339215" y="2359118"/>
            <a:ext cx="6472855" cy="11714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7CB53FF3-F74B-E74C-8D81-C3E144BF3006}"/>
              </a:ext>
            </a:extLst>
          </p:cNvPr>
          <p:cNvCxnSpPr>
            <a:cxnSpLocks/>
          </p:cNvCxnSpPr>
          <p:nvPr/>
        </p:nvCxnSpPr>
        <p:spPr>
          <a:xfrm>
            <a:off x="3286540" y="3421929"/>
            <a:ext cx="4158662" cy="5799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F861C8A-AEDF-A544-A96F-BC8BF3E5286F}"/>
              </a:ext>
            </a:extLst>
          </p:cNvPr>
          <p:cNvCxnSpPr>
            <a:cxnSpLocks/>
          </p:cNvCxnSpPr>
          <p:nvPr/>
        </p:nvCxnSpPr>
        <p:spPr>
          <a:xfrm flipV="1">
            <a:off x="1649812" y="4189857"/>
            <a:ext cx="6003705" cy="45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9FE6219D-46BC-7E45-ACAA-B4351F546148}"/>
              </a:ext>
            </a:extLst>
          </p:cNvPr>
          <p:cNvCxnSpPr>
            <a:cxnSpLocks/>
          </p:cNvCxnSpPr>
          <p:nvPr/>
        </p:nvCxnSpPr>
        <p:spPr>
          <a:xfrm flipV="1">
            <a:off x="2654073" y="4150564"/>
            <a:ext cx="4791129" cy="6343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0B091A67-79E3-B748-AEFF-F09B59D505E1}"/>
              </a:ext>
            </a:extLst>
          </p:cNvPr>
          <p:cNvCxnSpPr>
            <a:cxnSpLocks/>
          </p:cNvCxnSpPr>
          <p:nvPr/>
        </p:nvCxnSpPr>
        <p:spPr>
          <a:xfrm>
            <a:off x="1934817" y="1793710"/>
            <a:ext cx="6467061" cy="8704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0EE7F227-7370-8949-9AA7-CB184960C310}"/>
              </a:ext>
            </a:extLst>
          </p:cNvPr>
          <p:cNvCxnSpPr/>
          <p:nvPr/>
        </p:nvCxnSpPr>
        <p:spPr>
          <a:xfrm>
            <a:off x="1963839" y="2850504"/>
            <a:ext cx="7580243" cy="11120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3" name="Immagine 52">
            <a:extLst>
              <a:ext uri="{FF2B5EF4-FFF2-40B4-BE49-F238E27FC236}">
                <a16:creationId xmlns:a16="http://schemas.microsoft.com/office/drawing/2014/main" id="{E874780A-14A9-2442-A14C-0A9442A550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20" y="14619"/>
            <a:ext cx="2730827" cy="1325563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A4AE139C-477E-C84A-9626-EE8B4ABC62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94" y="1909916"/>
            <a:ext cx="2379384" cy="11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6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731520" y="1719240"/>
            <a:ext cx="1840991" cy="26942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-23718"/>
            <a:ext cx="576000" cy="6886668"/>
          </a:xfrm>
          <a:prstGeom prst="rect">
            <a:avLst/>
          </a:prstGeom>
          <a:solidFill>
            <a:srgbClr val="1E40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117"/>
          <p:cNvSpPr/>
          <p:nvPr/>
        </p:nvSpPr>
        <p:spPr>
          <a:xfrm>
            <a:off x="1023748" y="1851683"/>
            <a:ext cx="9524184" cy="45304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17"/>
          <p:cNvSpPr/>
          <p:nvPr/>
        </p:nvSpPr>
        <p:spPr>
          <a:xfrm>
            <a:off x="1023747" y="5340720"/>
            <a:ext cx="10801257" cy="16944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59572" y="1412437"/>
            <a:ext cx="546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4411" y="1491193"/>
            <a:ext cx="99107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5E7E14D-DF17-4192-9F8B-F8FC0B6A2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27" y="0"/>
            <a:ext cx="1277073" cy="6858000"/>
          </a:xfrm>
          <a:prstGeom prst="rect">
            <a:avLst/>
          </a:prstGeom>
        </p:spPr>
      </p:pic>
      <p:pic>
        <p:nvPicPr>
          <p:cNvPr id="15" name="Elementi multimediali online 14" descr="European Online Jobday : Austria is calling!">
            <a:hlinkClick r:id="" action="ppaction://media"/>
            <a:extLst>
              <a:ext uri="{FF2B5EF4-FFF2-40B4-BE49-F238E27FC236}">
                <a16:creationId xmlns:a16="http://schemas.microsoft.com/office/drawing/2014/main" id="{B7328972-E406-DC4B-871A-904D2D532F50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2538413"/>
            <a:ext cx="5181600" cy="2927350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3C506C52-FA25-B244-8FF3-951C184FC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48523" cy="4351338"/>
          </a:xfrm>
        </p:spPr>
        <p:txBody>
          <a:bodyPr/>
          <a:lstStyle/>
          <a:p>
            <a:r>
              <a:rPr lang="it-IT" dirty="0">
                <a:solidFill>
                  <a:srgbClr val="28649F"/>
                </a:solidFill>
              </a:rPr>
              <a:t>AMS-EURES (PES </a:t>
            </a:r>
            <a:r>
              <a:rPr lang="it-IT" dirty="0" err="1">
                <a:solidFill>
                  <a:srgbClr val="28649F"/>
                </a:solidFill>
              </a:rPr>
              <a:t>offer</a:t>
            </a:r>
            <a:r>
              <a:rPr lang="it-IT" dirty="0">
                <a:solidFill>
                  <a:srgbClr val="28649F"/>
                </a:solidFill>
              </a:rPr>
              <a:t>):</a:t>
            </a:r>
          </a:p>
          <a:p>
            <a:r>
              <a:rPr lang="it-IT" sz="1800" dirty="0">
                <a:solidFill>
                  <a:srgbClr val="28649F"/>
                </a:solidFill>
              </a:rPr>
              <a:t>AMS </a:t>
            </a:r>
            <a:r>
              <a:rPr lang="it-IT" sz="1800" dirty="0" err="1">
                <a:solidFill>
                  <a:srgbClr val="28649F"/>
                </a:solidFill>
              </a:rPr>
              <a:t>Salzburg</a:t>
            </a:r>
            <a:r>
              <a:rPr lang="it-IT" sz="1800" dirty="0">
                <a:solidFill>
                  <a:srgbClr val="28649F"/>
                </a:solidFill>
              </a:rPr>
              <a:t>: </a:t>
            </a:r>
            <a:r>
              <a:rPr lang="it-IT" sz="1800" dirty="0">
                <a:solidFill>
                  <a:srgbClr val="28649F"/>
                </a:solidFill>
                <a:hlinkClick r:id="rId6"/>
              </a:rPr>
              <a:t>https://www.europeanjobdays.eu/it/node/42334</a:t>
            </a:r>
            <a:endParaRPr lang="it-IT" sz="1800" dirty="0">
              <a:solidFill>
                <a:srgbClr val="28649F"/>
              </a:solidFill>
            </a:endParaRPr>
          </a:p>
          <a:p>
            <a:r>
              <a:rPr lang="it-IT" sz="1800" dirty="0">
                <a:solidFill>
                  <a:srgbClr val="28649F"/>
                </a:solidFill>
              </a:rPr>
              <a:t>AMS </a:t>
            </a:r>
            <a:r>
              <a:rPr lang="it-IT" sz="1800" dirty="0" err="1">
                <a:solidFill>
                  <a:srgbClr val="28649F"/>
                </a:solidFill>
              </a:rPr>
              <a:t>Landeck</a:t>
            </a:r>
            <a:r>
              <a:rPr lang="it-IT" sz="1800" dirty="0">
                <a:solidFill>
                  <a:srgbClr val="28649F"/>
                </a:solidFill>
              </a:rPr>
              <a:t>: </a:t>
            </a:r>
            <a:r>
              <a:rPr lang="it-IT" sz="1800" dirty="0">
                <a:solidFill>
                  <a:srgbClr val="28649F"/>
                </a:solidFill>
                <a:hlinkClick r:id="rId7"/>
              </a:rPr>
              <a:t>https://www.europeanjobdays.eu/it/node/89278</a:t>
            </a:r>
            <a:endParaRPr lang="it-IT" sz="1800" dirty="0">
              <a:solidFill>
                <a:srgbClr val="28649F"/>
              </a:solidFill>
            </a:endParaRPr>
          </a:p>
          <a:p>
            <a:r>
              <a:rPr lang="it-IT" sz="1800" dirty="0">
                <a:solidFill>
                  <a:srgbClr val="28649F"/>
                </a:solidFill>
              </a:rPr>
              <a:t>Austria: </a:t>
            </a:r>
            <a:r>
              <a:rPr lang="it-IT" sz="1800" dirty="0">
                <a:solidFill>
                  <a:srgbClr val="28649F"/>
                </a:solidFill>
                <a:hlinkClick r:id="rId8"/>
              </a:rPr>
              <a:t>https://www.europeanjobdays.eu/it/node/266</a:t>
            </a:r>
            <a:endParaRPr lang="it-IT" sz="1800" dirty="0">
              <a:solidFill>
                <a:srgbClr val="28649F"/>
              </a:solidFill>
            </a:endParaRPr>
          </a:p>
          <a:p>
            <a:r>
              <a:rPr lang="it-IT" sz="1800" dirty="0">
                <a:solidFill>
                  <a:srgbClr val="28649F"/>
                </a:solidFill>
              </a:rPr>
              <a:t>EURES </a:t>
            </a:r>
            <a:r>
              <a:rPr lang="it-IT" sz="1800" dirty="0" err="1">
                <a:solidFill>
                  <a:srgbClr val="28649F"/>
                </a:solidFill>
              </a:rPr>
              <a:t>Tyrol</a:t>
            </a:r>
            <a:r>
              <a:rPr lang="it-IT" sz="1800" dirty="0">
                <a:solidFill>
                  <a:srgbClr val="28649F"/>
                </a:solidFill>
              </a:rPr>
              <a:t>: </a:t>
            </a:r>
            <a:r>
              <a:rPr lang="it-IT" sz="1800" dirty="0">
                <a:solidFill>
                  <a:srgbClr val="28649F"/>
                </a:solidFill>
                <a:hlinkClick r:id="rId9"/>
              </a:rPr>
              <a:t>https://www.europeanjobdays.eu/it/node/308119</a:t>
            </a:r>
            <a:endParaRPr lang="it-IT" sz="1800" dirty="0">
              <a:solidFill>
                <a:srgbClr val="28649F"/>
              </a:solidFill>
            </a:endParaRPr>
          </a:p>
          <a:p>
            <a:endParaRPr lang="it-IT" sz="1800" dirty="0">
              <a:solidFill>
                <a:srgbClr val="28649F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37A8780-CAB8-0243-81DC-1BA593F448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5386" y="428649"/>
            <a:ext cx="6361043" cy="11684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6C9318-2E5D-594E-A6A9-6007DA45A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5" y="1239911"/>
            <a:ext cx="1416097" cy="867185"/>
          </a:xfrm>
          <a:prstGeom prst="rect">
            <a:avLst/>
          </a:prstGeom>
        </p:spPr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2648595D-C0EB-FF4B-A306-6395DE75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5974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28649F"/>
                </a:solidFill>
              </a:rPr>
              <a:t>AUSTRIA-2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8021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731520" y="1719240"/>
            <a:ext cx="1840991" cy="26942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375428"/>
            <a:ext cx="576000" cy="6886668"/>
          </a:xfrm>
          <a:prstGeom prst="rect">
            <a:avLst/>
          </a:prstGeom>
          <a:solidFill>
            <a:srgbClr val="1E40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117"/>
          <p:cNvSpPr/>
          <p:nvPr/>
        </p:nvSpPr>
        <p:spPr>
          <a:xfrm>
            <a:off x="839789" y="1581539"/>
            <a:ext cx="10836804" cy="48006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17"/>
          <p:cNvSpPr/>
          <p:nvPr/>
        </p:nvSpPr>
        <p:spPr>
          <a:xfrm>
            <a:off x="1023747" y="5340720"/>
            <a:ext cx="10801257" cy="16944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59572" y="1412437"/>
            <a:ext cx="546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4411" y="1491193"/>
            <a:ext cx="10472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5E7E14D-DF17-4192-9F8B-F8FC0B6A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27" y="0"/>
            <a:ext cx="1277073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3D6E0E8-D1B9-BC4C-9FE5-232BF6CB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Ireland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2EAF67-DE38-6049-9FE7-62ABD44F1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16196" cy="38115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r>
              <a:rPr lang="it-IT" sz="2000" b="1" dirty="0">
                <a:solidFill>
                  <a:srgbClr val="93A43B"/>
                </a:solidFill>
              </a:rPr>
              <a:t>Conrad hotel-</a:t>
            </a:r>
            <a:r>
              <a:rPr lang="it-IT" sz="2000" b="1" dirty="0" err="1">
                <a:solidFill>
                  <a:srgbClr val="93A43B"/>
                </a:solidFill>
              </a:rPr>
              <a:t>Dublin</a:t>
            </a:r>
            <a:r>
              <a:rPr lang="it-IT" sz="2000" b="1" dirty="0">
                <a:solidFill>
                  <a:srgbClr val="93A43B"/>
                </a:solidFill>
              </a:rPr>
              <a:t> </a:t>
            </a:r>
            <a:r>
              <a:rPr lang="it-IT" sz="20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https://www.europeanjobdays.eu/it/node/</a:t>
            </a:r>
            <a:r>
              <a:rPr lang="it-IT" sz="2000" dirty="0">
                <a:solidFill>
                  <a:srgbClr val="93A43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307349</a:t>
            </a:r>
            <a:endParaRPr lang="it-IT" sz="2000" dirty="0">
              <a:solidFill>
                <a:srgbClr val="93A43B"/>
              </a:solidFill>
            </a:endParaRPr>
          </a:p>
          <a:p>
            <a:r>
              <a:rPr lang="it-IT" sz="2000" b="1" dirty="0" err="1">
                <a:solidFill>
                  <a:srgbClr val="93A43B"/>
                </a:solidFill>
              </a:rPr>
              <a:t>Radisson</a:t>
            </a:r>
            <a:r>
              <a:rPr lang="it-IT" sz="2000" b="1" dirty="0">
                <a:solidFill>
                  <a:srgbClr val="93A43B"/>
                </a:solidFill>
              </a:rPr>
              <a:t> blu Hotel</a:t>
            </a:r>
            <a:r>
              <a:rPr lang="it-IT" sz="2000" dirty="0">
                <a:solidFill>
                  <a:srgbClr val="93A43B"/>
                </a:solidFill>
              </a:rPr>
              <a:t>:-</a:t>
            </a:r>
            <a:r>
              <a:rPr lang="it-IT" sz="2000" dirty="0" err="1">
                <a:solidFill>
                  <a:srgbClr val="93A43B"/>
                </a:solidFill>
              </a:rPr>
              <a:t>Dublin</a:t>
            </a:r>
            <a:endParaRPr lang="it-IT" sz="2000" dirty="0">
              <a:solidFill>
                <a:srgbClr val="93A43B"/>
              </a:solidFill>
            </a:endParaRPr>
          </a:p>
          <a:p>
            <a:r>
              <a:rPr lang="it-IT" sz="20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https://www.europeanjobdays.eu/it/node/</a:t>
            </a:r>
            <a:r>
              <a:rPr lang="it-IT" sz="2000" dirty="0">
                <a:solidFill>
                  <a:srgbClr val="93A43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137856</a:t>
            </a:r>
            <a:endParaRPr lang="it-IT" sz="2000" dirty="0">
              <a:solidFill>
                <a:srgbClr val="93A43B"/>
              </a:solidFill>
            </a:endParaRPr>
          </a:p>
          <a:p>
            <a:r>
              <a:rPr lang="it-IT" sz="2000" b="1" dirty="0" err="1">
                <a:solidFill>
                  <a:srgbClr val="93A43B"/>
                </a:solidFill>
              </a:rPr>
              <a:t>Dromolan</a:t>
            </a:r>
            <a:r>
              <a:rPr lang="it-IT" sz="2000" b="1" dirty="0">
                <a:solidFill>
                  <a:srgbClr val="93A43B"/>
                </a:solidFill>
              </a:rPr>
              <a:t> </a:t>
            </a:r>
            <a:r>
              <a:rPr lang="it-IT" sz="2000" b="1" dirty="0" err="1">
                <a:solidFill>
                  <a:srgbClr val="93A43B"/>
                </a:solidFill>
              </a:rPr>
              <a:t>Castle</a:t>
            </a:r>
            <a:r>
              <a:rPr lang="it-IT" sz="2000" b="1" dirty="0">
                <a:solidFill>
                  <a:srgbClr val="93A43B"/>
                </a:solidFill>
              </a:rPr>
              <a:t>-County Clare</a:t>
            </a:r>
          </a:p>
          <a:p>
            <a:r>
              <a:rPr lang="it-IT" sz="2000" dirty="0">
                <a:solidFill>
                  <a:srgbClr val="93A43B"/>
                </a:solidFill>
                <a:hlinkClick r:id="rId6"/>
              </a:rPr>
              <a:t>https://www.europeanjobdays.eu/en/company/cpi-pistoia</a:t>
            </a:r>
            <a:endParaRPr lang="it-IT" sz="2000" dirty="0">
              <a:solidFill>
                <a:srgbClr val="93A43B"/>
              </a:solidFill>
            </a:endParaRPr>
          </a:p>
          <a:p>
            <a:r>
              <a:rPr lang="it-IT" sz="2000" dirty="0" err="1">
                <a:solidFill>
                  <a:srgbClr val="93A43B"/>
                </a:solidFill>
              </a:rPr>
              <a:t>Ireland</a:t>
            </a:r>
            <a:r>
              <a:rPr lang="it-IT" sz="2000" dirty="0">
                <a:solidFill>
                  <a:srgbClr val="93A43B"/>
                </a:solidFill>
              </a:rPr>
              <a:t> </a:t>
            </a:r>
            <a:r>
              <a:rPr lang="it-IT" sz="2000" dirty="0" err="1">
                <a:solidFill>
                  <a:srgbClr val="93A43B"/>
                </a:solidFill>
              </a:rPr>
              <a:t>based</a:t>
            </a:r>
            <a:r>
              <a:rPr lang="it-IT" sz="2000" dirty="0">
                <a:solidFill>
                  <a:srgbClr val="93A43B"/>
                </a:solidFill>
              </a:rPr>
              <a:t> </a:t>
            </a:r>
            <a:r>
              <a:rPr lang="it-IT" sz="2000" dirty="0" err="1">
                <a:solidFill>
                  <a:srgbClr val="93A43B"/>
                </a:solidFill>
              </a:rPr>
              <a:t>but</a:t>
            </a:r>
            <a:r>
              <a:rPr lang="it-IT" sz="2000" dirty="0">
                <a:solidFill>
                  <a:srgbClr val="93A43B"/>
                </a:solidFill>
              </a:rPr>
              <a:t> </a:t>
            </a:r>
            <a:r>
              <a:rPr lang="it-IT" sz="2000" dirty="0" err="1">
                <a:solidFill>
                  <a:srgbClr val="93A43B"/>
                </a:solidFill>
              </a:rPr>
              <a:t>handled</a:t>
            </a:r>
            <a:r>
              <a:rPr lang="it-IT" sz="2000" dirty="0">
                <a:solidFill>
                  <a:srgbClr val="93A43B"/>
                </a:solidFill>
              </a:rPr>
              <a:t> by </a:t>
            </a:r>
            <a:r>
              <a:rPr lang="it-IT" sz="2000" dirty="0" err="1">
                <a:solidFill>
                  <a:srgbClr val="93A43B"/>
                </a:solidFill>
              </a:rPr>
              <a:t>cpi</a:t>
            </a:r>
            <a:r>
              <a:rPr lang="it-IT" sz="2000" dirty="0">
                <a:solidFill>
                  <a:srgbClr val="93A43B"/>
                </a:solidFill>
              </a:rPr>
              <a:t> </a:t>
            </a:r>
            <a:r>
              <a:rPr lang="it-IT" sz="2000" dirty="0" err="1">
                <a:solidFill>
                  <a:srgbClr val="93A43B"/>
                </a:solidFill>
              </a:rPr>
              <a:t>pistoia</a:t>
            </a:r>
            <a:endParaRPr lang="it-IT" sz="2000" dirty="0">
              <a:solidFill>
                <a:srgbClr val="93A43B"/>
              </a:solidFill>
            </a:endParaRPr>
          </a:p>
          <a:p>
            <a:r>
              <a:rPr lang="it-IT" sz="2000" dirty="0">
                <a:solidFill>
                  <a:srgbClr val="93A43B"/>
                </a:solidFill>
                <a:hlinkClick r:id="rId7"/>
              </a:rPr>
              <a:t>https://www.europeanjobdays.eu/it/node/317185</a:t>
            </a:r>
            <a:endParaRPr lang="it-IT" sz="2000" dirty="0">
              <a:solidFill>
                <a:srgbClr val="93A43B"/>
              </a:solidFill>
            </a:endParaRPr>
          </a:p>
          <a:p>
            <a:endParaRPr lang="it-IT" sz="2000" dirty="0">
              <a:solidFill>
                <a:srgbClr val="93A43B"/>
              </a:solidFill>
            </a:endParaRPr>
          </a:p>
          <a:p>
            <a:endParaRPr lang="it-IT" sz="2400" dirty="0">
              <a:solidFill>
                <a:srgbClr val="93A43B"/>
              </a:solidFill>
            </a:endParaRPr>
          </a:p>
          <a:p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8F696CE-FF05-6244-919F-99EC5A88AC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249" y="161370"/>
            <a:ext cx="6361043" cy="1168454"/>
          </a:xfrm>
          <a:prstGeom prst="rect">
            <a:avLst/>
          </a:prstGeom>
        </p:spPr>
      </p:pic>
      <p:pic>
        <p:nvPicPr>
          <p:cNvPr id="23" name="Segnaposto contenuto 22">
            <a:extLst>
              <a:ext uri="{FF2B5EF4-FFF2-40B4-BE49-F238E27FC236}">
                <a16:creationId xmlns:a16="http://schemas.microsoft.com/office/drawing/2014/main" id="{0D56310B-F7D6-B740-AB49-D7456B462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9" y="1765694"/>
            <a:ext cx="6034634" cy="4106137"/>
          </a:xfr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ED2DAB1-5361-244E-A53A-35688D365B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31" y="1315147"/>
            <a:ext cx="1605454" cy="10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1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731520" y="1719240"/>
            <a:ext cx="1840991" cy="26942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-23718"/>
            <a:ext cx="576000" cy="6886668"/>
          </a:xfrm>
          <a:prstGeom prst="rect">
            <a:avLst/>
          </a:prstGeom>
          <a:solidFill>
            <a:srgbClr val="1E40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117"/>
          <p:cNvSpPr/>
          <p:nvPr/>
        </p:nvSpPr>
        <p:spPr>
          <a:xfrm>
            <a:off x="1023748" y="1851683"/>
            <a:ext cx="10144506" cy="45304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17"/>
          <p:cNvSpPr/>
          <p:nvPr/>
        </p:nvSpPr>
        <p:spPr>
          <a:xfrm>
            <a:off x="1023747" y="5340720"/>
            <a:ext cx="10801257" cy="16944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59572" y="1412437"/>
            <a:ext cx="546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4411" y="1491193"/>
            <a:ext cx="10472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5E7E14D-DF17-4192-9F8B-F8FC0B6A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253" y="0"/>
            <a:ext cx="1023747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B77392D-A9E8-5145-81D7-576C61870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489" y="375169"/>
            <a:ext cx="5821434" cy="10372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D6E87D-0250-A948-9B10-4C952395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Cruise 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ships-1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7458E7-3CF7-BC4A-9A8A-8EF53E169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sz="1800" dirty="0">
              <a:solidFill>
                <a:srgbClr val="157D13"/>
              </a:solidFill>
            </a:endParaRPr>
          </a:p>
          <a:p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E39193FB-E108-9746-82BF-AC5D4AD45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400" dirty="0">
                <a:solidFill>
                  <a:srgbClr val="003299"/>
                </a:solidFill>
              </a:rPr>
              <a:t>Back-up </a:t>
            </a:r>
            <a:r>
              <a:rPr lang="it-IT" sz="2400" dirty="0" err="1">
                <a:solidFill>
                  <a:srgbClr val="003299"/>
                </a:solidFill>
              </a:rPr>
              <a:t>jobs</a:t>
            </a:r>
            <a:r>
              <a:rPr lang="it-IT" sz="2400" dirty="0">
                <a:solidFill>
                  <a:srgbClr val="003299"/>
                </a:solidFill>
              </a:rPr>
              <a:t>:</a:t>
            </a:r>
          </a:p>
          <a:p>
            <a:r>
              <a:rPr lang="it-IT" sz="1800" dirty="0">
                <a:solidFill>
                  <a:srgbClr val="0032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https://www.europeanjobdays.eu/en/company/backup-jobs-agency-sro</a:t>
            </a:r>
            <a:endParaRPr lang="it-IT" sz="1800" dirty="0">
              <a:solidFill>
                <a:srgbClr val="003299"/>
              </a:solidFill>
            </a:endParaRPr>
          </a:p>
          <a:p>
            <a:endParaRPr lang="it-IT" sz="1800" dirty="0">
              <a:solidFill>
                <a:srgbClr val="003299"/>
              </a:solidFill>
            </a:endParaRPr>
          </a:p>
          <a:p>
            <a:r>
              <a:rPr lang="it-IT" sz="2400" dirty="0">
                <a:solidFill>
                  <a:srgbClr val="003299"/>
                </a:solidFill>
              </a:rPr>
              <a:t>Hermes </a:t>
            </a:r>
            <a:r>
              <a:rPr lang="it-IT" sz="2400" dirty="0" err="1">
                <a:solidFill>
                  <a:srgbClr val="003299"/>
                </a:solidFill>
              </a:rPr>
              <a:t>recruitment</a:t>
            </a:r>
            <a:r>
              <a:rPr lang="it-IT" sz="2400" dirty="0">
                <a:solidFill>
                  <a:srgbClr val="003299"/>
                </a:solidFill>
              </a:rPr>
              <a:t>:</a:t>
            </a:r>
          </a:p>
          <a:p>
            <a:r>
              <a:rPr lang="it-IT" sz="1800" dirty="0">
                <a:solidFill>
                  <a:srgbClr val="0032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https://www.europeanjobdays.eu/en/company/hermes-recruitment</a:t>
            </a:r>
            <a:endParaRPr lang="it-IT" sz="1800" dirty="0">
              <a:solidFill>
                <a:srgbClr val="003299"/>
              </a:solidFill>
            </a:endParaRPr>
          </a:p>
          <a:p>
            <a:endParaRPr lang="it-IT" dirty="0"/>
          </a:p>
        </p:txBody>
      </p:sp>
      <p:pic>
        <p:nvPicPr>
          <p:cNvPr id="17" name="Segnaposto contenuto 16">
            <a:extLst>
              <a:ext uri="{FF2B5EF4-FFF2-40B4-BE49-F238E27FC236}">
                <a16:creationId xmlns:a16="http://schemas.microsoft.com/office/drawing/2014/main" id="{2E4493B9-798A-B946-B169-0D4EED5F412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06" y="1781769"/>
            <a:ext cx="4597400" cy="3948113"/>
          </a:xfrm>
        </p:spPr>
      </p:pic>
    </p:spTree>
    <p:extLst>
      <p:ext uri="{BB962C8B-B14F-4D97-AF65-F5344CB8AC3E}">
        <p14:creationId xmlns:p14="http://schemas.microsoft.com/office/powerpoint/2010/main" val="99230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731520" y="1719240"/>
            <a:ext cx="1840991" cy="26942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-23718"/>
            <a:ext cx="576000" cy="6886668"/>
          </a:xfrm>
          <a:prstGeom prst="rect">
            <a:avLst/>
          </a:prstGeom>
          <a:solidFill>
            <a:srgbClr val="1E40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117"/>
          <p:cNvSpPr/>
          <p:nvPr/>
        </p:nvSpPr>
        <p:spPr>
          <a:xfrm>
            <a:off x="1023747" y="1851683"/>
            <a:ext cx="10652845" cy="45304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17"/>
          <p:cNvSpPr/>
          <p:nvPr/>
        </p:nvSpPr>
        <p:spPr>
          <a:xfrm>
            <a:off x="1023747" y="5340720"/>
            <a:ext cx="10801257" cy="16944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59572" y="1412437"/>
            <a:ext cx="546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4411" y="1491193"/>
            <a:ext cx="10472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5E7E14D-DF17-4192-9F8B-F8FC0B6A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27" y="0"/>
            <a:ext cx="1277073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8EBB9E-30EB-4C44-8772-F48279609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489" y="375169"/>
            <a:ext cx="5821434" cy="10372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F9C1F7-5FB1-1C48-9552-4093E41276E7}"/>
              </a:ext>
            </a:extLst>
          </p:cNvPr>
          <p:cNvSpPr txBox="1"/>
          <p:nvPr/>
        </p:nvSpPr>
        <p:spPr>
          <a:xfrm>
            <a:off x="576000" y="2294624"/>
            <a:ext cx="106207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28649F"/>
                </a:solidFill>
              </a:rPr>
              <a:t>Entertainers</a:t>
            </a:r>
            <a:r>
              <a:rPr lang="it-IT" sz="2400" dirty="0">
                <a:solidFill>
                  <a:srgbClr val="28649F"/>
                </a:solidFill>
              </a:rPr>
              <a:t> :</a:t>
            </a:r>
          </a:p>
          <a:p>
            <a:r>
              <a:rPr lang="it-IT" sz="2400" b="1" dirty="0">
                <a:solidFill>
                  <a:srgbClr val="28649F"/>
                </a:solidFill>
              </a:rPr>
              <a:t>Obiettivo Tropici</a:t>
            </a:r>
            <a:r>
              <a:rPr lang="it-IT" sz="2400" dirty="0">
                <a:solidFill>
                  <a:srgbClr val="28649F"/>
                </a:solidFill>
              </a:rPr>
              <a:t>: </a:t>
            </a:r>
          </a:p>
          <a:p>
            <a:r>
              <a:rPr lang="it-IT" sz="2400" dirty="0">
                <a:solidFill>
                  <a:srgbClr val="28649F"/>
                </a:solidFill>
                <a:hlinkClick r:id="rId5"/>
              </a:rPr>
              <a:t>https://www.europeanjobdays.eu/en/company/obiettivo-tropici</a:t>
            </a:r>
            <a:endParaRPr lang="it-IT" sz="2400" dirty="0">
              <a:solidFill>
                <a:srgbClr val="28649F"/>
              </a:solidFill>
            </a:endParaRPr>
          </a:p>
          <a:p>
            <a:endParaRPr lang="it-IT" sz="2400" dirty="0">
              <a:solidFill>
                <a:srgbClr val="28649F"/>
              </a:solidFill>
            </a:endParaRPr>
          </a:p>
          <a:p>
            <a:r>
              <a:rPr lang="it-IT" sz="2400" b="1" dirty="0">
                <a:solidFill>
                  <a:srgbClr val="28649F"/>
                </a:solidFill>
              </a:rPr>
              <a:t>Your Friends Animazione</a:t>
            </a:r>
            <a:r>
              <a:rPr lang="it-IT" sz="2400" dirty="0">
                <a:solidFill>
                  <a:srgbClr val="28649F"/>
                </a:solidFill>
              </a:rPr>
              <a:t>:</a:t>
            </a:r>
          </a:p>
          <a:p>
            <a:r>
              <a:rPr lang="it-IT" sz="2400" dirty="0">
                <a:solidFill>
                  <a:srgbClr val="28649F"/>
                </a:solidFill>
                <a:hlinkClick r:id="rId6"/>
              </a:rPr>
              <a:t>https://www.europeanjobdays.eu/en/company/your-friends-animazione</a:t>
            </a:r>
            <a:endParaRPr lang="it-IT" sz="2400" dirty="0">
              <a:solidFill>
                <a:srgbClr val="28649F"/>
              </a:solidFill>
            </a:endParaRPr>
          </a:p>
          <a:p>
            <a:endParaRPr lang="it-IT" sz="2400" dirty="0">
              <a:solidFill>
                <a:srgbClr val="28649F"/>
              </a:solidFill>
            </a:endParaRPr>
          </a:p>
          <a:p>
            <a:r>
              <a:rPr lang="it-IT" sz="2400" b="1" dirty="0" err="1">
                <a:solidFill>
                  <a:srgbClr val="28649F"/>
                </a:solidFill>
              </a:rPr>
              <a:t>Belgium</a:t>
            </a:r>
            <a:r>
              <a:rPr lang="it-IT" sz="2400" dirty="0">
                <a:solidFill>
                  <a:srgbClr val="28649F"/>
                </a:solidFill>
              </a:rPr>
              <a:t>: </a:t>
            </a:r>
            <a:r>
              <a:rPr lang="it-IT" sz="2400" dirty="0">
                <a:solidFill>
                  <a:srgbClr val="28649F"/>
                </a:solidFill>
                <a:hlinkClick r:id="rId7"/>
              </a:rPr>
              <a:t>https://www.europeanjobdays.eu/it/node/314710</a:t>
            </a:r>
            <a:endParaRPr lang="it-IT" sz="2400" dirty="0">
              <a:solidFill>
                <a:srgbClr val="28649F"/>
              </a:solidFill>
            </a:endParaRPr>
          </a:p>
          <a:p>
            <a:endParaRPr lang="it-IT" sz="2400" dirty="0">
              <a:solidFill>
                <a:srgbClr val="28649F"/>
              </a:solidFill>
            </a:endParaRPr>
          </a:p>
          <a:p>
            <a:r>
              <a:rPr lang="it-IT" sz="2400" u="sng" dirty="0">
                <a:solidFill>
                  <a:srgbClr val="28649F"/>
                </a:solidFill>
                <a:hlinkClick r:id="rId8"/>
              </a:rPr>
              <a:t>Cpi Pistoia: https://www.europeanjobdays.eu/it/node/313651</a:t>
            </a:r>
            <a:endParaRPr lang="it-IT" sz="2400" u="sng" dirty="0">
              <a:solidFill>
                <a:srgbClr val="28649F"/>
              </a:solidFill>
            </a:endParaRPr>
          </a:p>
          <a:p>
            <a:r>
              <a:rPr lang="it-IT" sz="2400" dirty="0">
                <a:solidFill>
                  <a:srgbClr val="28649F"/>
                </a:solidFill>
              </a:rPr>
              <a:t>(</a:t>
            </a:r>
            <a:r>
              <a:rPr lang="it-IT" sz="2400" dirty="0" err="1">
                <a:solidFill>
                  <a:srgbClr val="28649F"/>
                </a:solidFill>
              </a:rPr>
              <a:t>Based</a:t>
            </a:r>
            <a:r>
              <a:rPr lang="it-IT" sz="2400" dirty="0">
                <a:solidFill>
                  <a:srgbClr val="28649F"/>
                </a:solidFill>
              </a:rPr>
              <a:t> in Germany and </a:t>
            </a:r>
            <a:r>
              <a:rPr lang="it-IT" sz="2400" dirty="0" err="1">
                <a:solidFill>
                  <a:srgbClr val="28649F"/>
                </a:solidFill>
              </a:rPr>
              <a:t>Ireland</a:t>
            </a:r>
            <a:r>
              <a:rPr lang="it-IT" sz="2400" dirty="0">
                <a:solidFill>
                  <a:srgbClr val="28649F"/>
                </a:solidFill>
              </a:rPr>
              <a:t> </a:t>
            </a:r>
            <a:r>
              <a:rPr lang="it-IT" sz="2400" dirty="0" err="1">
                <a:solidFill>
                  <a:srgbClr val="28649F"/>
                </a:solidFill>
              </a:rPr>
              <a:t>but</a:t>
            </a:r>
            <a:r>
              <a:rPr lang="it-IT" sz="2400" dirty="0">
                <a:solidFill>
                  <a:srgbClr val="28649F"/>
                </a:solidFill>
              </a:rPr>
              <a:t> </a:t>
            </a:r>
            <a:r>
              <a:rPr lang="it-IT" sz="2400" dirty="0" err="1">
                <a:solidFill>
                  <a:srgbClr val="28649F"/>
                </a:solidFill>
              </a:rPr>
              <a:t>already</a:t>
            </a:r>
            <a:r>
              <a:rPr lang="it-IT" sz="2400" dirty="0">
                <a:solidFill>
                  <a:srgbClr val="28649F"/>
                </a:solidFill>
              </a:rPr>
              <a:t> in the «</a:t>
            </a:r>
            <a:r>
              <a:rPr lang="it-IT" sz="2400" dirty="0" err="1">
                <a:solidFill>
                  <a:srgbClr val="28649F"/>
                </a:solidFill>
              </a:rPr>
              <a:t>Italy</a:t>
            </a:r>
            <a:r>
              <a:rPr lang="it-IT" sz="2400" dirty="0">
                <a:solidFill>
                  <a:srgbClr val="28649F"/>
                </a:solidFill>
              </a:rPr>
              <a:t>» stand)</a:t>
            </a:r>
          </a:p>
          <a:p>
            <a:endParaRPr lang="it-IT" sz="2400" dirty="0">
              <a:solidFill>
                <a:srgbClr val="28649F"/>
              </a:solidFill>
            </a:endParaRPr>
          </a:p>
          <a:p>
            <a:endParaRPr lang="it-IT" dirty="0">
              <a:solidFill>
                <a:srgbClr val="2864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0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731520" y="1719240"/>
            <a:ext cx="1840991" cy="26942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0" y="-23718"/>
            <a:ext cx="576000" cy="6886668"/>
          </a:xfrm>
          <a:prstGeom prst="rect">
            <a:avLst/>
          </a:prstGeom>
          <a:solidFill>
            <a:srgbClr val="1E40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17"/>
          <p:cNvSpPr/>
          <p:nvPr/>
        </p:nvSpPr>
        <p:spPr>
          <a:xfrm>
            <a:off x="1007983" y="381096"/>
            <a:ext cx="10661501" cy="119265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117"/>
          <p:cNvSpPr/>
          <p:nvPr/>
        </p:nvSpPr>
        <p:spPr>
          <a:xfrm>
            <a:off x="1016640" y="1001486"/>
            <a:ext cx="10652845" cy="539931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117"/>
          <p:cNvSpPr/>
          <p:nvPr/>
        </p:nvSpPr>
        <p:spPr>
          <a:xfrm>
            <a:off x="3121152" y="5084232"/>
            <a:ext cx="5535167" cy="81669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40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86506" y="2774151"/>
            <a:ext cx="8862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</a:t>
            </a:r>
            <a:r>
              <a:rPr kumimoji="0" lang="it-IT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attention</a:t>
            </a:r>
            <a:r>
              <a:rPr kumimoji="0" lang="it-IT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b="1" baseline="0" dirty="0">
              <a:solidFill>
                <a:srgbClr val="FF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735" y="5301784"/>
            <a:ext cx="5160529" cy="11079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18F6DD9-0659-482D-8570-17265BC9A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927" y="286597"/>
            <a:ext cx="998055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11722</TotalTime>
  <Words>698</Words>
  <Application>Microsoft Macintosh PowerPoint</Application>
  <PresentationFormat>Widescreen</PresentationFormat>
  <Paragraphs>149</Paragraphs>
  <Slides>8</Slides>
  <Notes>8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Verdana</vt:lpstr>
      <vt:lpstr>Office Theme</vt:lpstr>
      <vt:lpstr>ITALY-1 </vt:lpstr>
      <vt:lpstr>ITALY-2 </vt:lpstr>
      <vt:lpstr> AUSTRIA-1 </vt:lpstr>
      <vt:lpstr>AUSTRIA-2</vt:lpstr>
      <vt:lpstr>Ireland</vt:lpstr>
      <vt:lpstr>Cruise  ships-1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Sabina Riatti</dc:creator>
  <cp:lastModifiedBy>Microsoft Office User</cp:lastModifiedBy>
  <cp:revision>844</cp:revision>
  <cp:lastPrinted>2021-09-13T15:28:20Z</cp:lastPrinted>
  <dcterms:created xsi:type="dcterms:W3CDTF">2017-06-06T12:20:32Z</dcterms:created>
  <dcterms:modified xsi:type="dcterms:W3CDTF">2021-12-02T16:27:34Z</dcterms:modified>
</cp:coreProperties>
</file>