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160000" cx="16256000"/>
  <p:notesSz cx="16256000" cy="10160000"/>
  <p:embeddedFontLst>
    <p:embeddedFont>
      <p:font typeface="Montserrat"/>
      <p:regular r:id="rId22"/>
      <p:bold r:id="rId23"/>
      <p:italic r:id="rId24"/>
      <p:boldItalic r:id="rId25"/>
    </p:embeddedFont>
    <p:embeddedFont>
      <p:font typeface="Tahoma"/>
      <p:regular r:id="rId26"/>
      <p:bold r:id="rId27"/>
    </p:embeddedFont>
    <p:embeddedFont>
      <p:font typeface="Arial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29" roundtripDataSignature="AMtx7miqnMpv+w9T5JWhb44GGE16dHRl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6F0EAE-B3A5-4CA1-AA6A-FD0464D2CE8B}">
  <a:tblStyle styleId="{3E6F0EAE-B3A5-4CA1-AA6A-FD0464D2CE8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regular.fntdata"/><Relationship Id="rId21" Type="http://schemas.openxmlformats.org/officeDocument/2006/relationships/slide" Target="slides/slide15.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Tahoma-regular.fntdata"/><Relationship Id="rId25" Type="http://schemas.openxmlformats.org/officeDocument/2006/relationships/font" Target="fonts/Montserrat-boldItalic.fntdata"/><Relationship Id="rId28" Type="http://schemas.openxmlformats.org/officeDocument/2006/relationships/font" Target="fonts/ArialBlack-regular.fntdata"/><Relationship Id="rId27" Type="http://schemas.openxmlformats.org/officeDocument/2006/relationships/font" Target="fonts/Tahom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 name="Google Shape;51;p1: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p11: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13: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5: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4ba3fe466_0_77:notes"/>
          <p:cNvSpPr txBox="1"/>
          <p:nvPr>
            <p:ph idx="1" type="body"/>
          </p:nvPr>
        </p:nvSpPr>
        <p:spPr>
          <a:xfrm>
            <a:off x="1625600" y="4826000"/>
            <a:ext cx="130047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g104ba3fe466_0_77:notes"/>
          <p:cNvSpPr/>
          <p:nvPr>
            <p:ph idx="2" type="sldImg"/>
          </p:nvPr>
        </p:nvSpPr>
        <p:spPr>
          <a:xfrm>
            <a:off x="2709875" y="762000"/>
            <a:ext cx="108378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04a2f22163_1_0:notes"/>
          <p:cNvSpPr txBox="1"/>
          <p:nvPr>
            <p:ph idx="1" type="body"/>
          </p:nvPr>
        </p:nvSpPr>
        <p:spPr>
          <a:xfrm>
            <a:off x="1625600" y="4826000"/>
            <a:ext cx="130047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104a2f22163_1_0:notes"/>
          <p:cNvSpPr/>
          <p:nvPr>
            <p:ph idx="2" type="sldImg"/>
          </p:nvPr>
        </p:nvSpPr>
        <p:spPr>
          <a:xfrm>
            <a:off x="2709875" y="762000"/>
            <a:ext cx="108378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7: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17: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2: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 name="Google Shape;75;p3: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p4: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4ba3fe466_0_58:notes"/>
          <p:cNvSpPr txBox="1"/>
          <p:nvPr>
            <p:ph idx="1" type="body"/>
          </p:nvPr>
        </p:nvSpPr>
        <p:spPr>
          <a:xfrm>
            <a:off x="1625600" y="4826000"/>
            <a:ext cx="130047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104ba3fe466_0_58:notes"/>
          <p:cNvSpPr/>
          <p:nvPr>
            <p:ph idx="2" type="sldImg"/>
          </p:nvPr>
        </p:nvSpPr>
        <p:spPr>
          <a:xfrm>
            <a:off x="2709875" y="762000"/>
            <a:ext cx="10837800"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7: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2: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4: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1625600" y="4826000"/>
            <a:ext cx="130048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p10:notes"/>
          <p:cNvSpPr/>
          <p:nvPr>
            <p:ph idx="2" type="sldImg"/>
          </p:nvPr>
        </p:nvSpPr>
        <p:spPr>
          <a:xfrm>
            <a:off x="2709875" y="762000"/>
            <a:ext cx="108378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11" name="Shape 11"/>
        <p:cNvGrpSpPr/>
        <p:nvPr/>
      </p:nvGrpSpPr>
      <p:grpSpPr>
        <a:xfrm>
          <a:off x="0" y="0"/>
          <a:ext cx="0" cy="0"/>
          <a:chOff x="0" y="0"/>
          <a:chExt cx="0" cy="0"/>
        </a:xfrm>
      </p:grpSpPr>
      <p:sp>
        <p:nvSpPr>
          <p:cNvPr id="12" name="Google Shape;12;p19"/>
          <p:cNvSpPr txBox="1"/>
          <p:nvPr>
            <p:ph type="title"/>
          </p:nvPr>
        </p:nvSpPr>
        <p:spPr>
          <a:xfrm>
            <a:off x="7206862" y="4805168"/>
            <a:ext cx="1842275"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rgbClr val="13538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9"/>
          <p:cNvSpPr txBox="1"/>
          <p:nvPr>
            <p:ph idx="11" type="ftr"/>
          </p:nvPr>
        </p:nvSpPr>
        <p:spPr>
          <a:xfrm>
            <a:off x="5527040" y="9448800"/>
            <a:ext cx="5201920" cy="508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9"/>
          <p:cNvSpPr txBox="1"/>
          <p:nvPr>
            <p:ph idx="10" type="dt"/>
          </p:nvPr>
        </p:nvSpPr>
        <p:spPr>
          <a:xfrm>
            <a:off x="812800" y="9448800"/>
            <a:ext cx="3738880" cy="508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9"/>
          <p:cNvSpPr txBox="1"/>
          <p:nvPr>
            <p:ph idx="12" type="sldNum"/>
          </p:nvPr>
        </p:nvSpPr>
        <p:spPr>
          <a:xfrm>
            <a:off x="11704320" y="9448800"/>
            <a:ext cx="3738880" cy="5080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6" name="Shape 16"/>
        <p:cNvGrpSpPr/>
        <p:nvPr/>
      </p:nvGrpSpPr>
      <p:grpSpPr>
        <a:xfrm>
          <a:off x="0" y="0"/>
          <a:ext cx="0" cy="0"/>
          <a:chOff x="0" y="0"/>
          <a:chExt cx="0" cy="0"/>
        </a:xfrm>
      </p:grpSpPr>
      <p:sp>
        <p:nvSpPr>
          <p:cNvPr id="17" name="Google Shape;17;p20"/>
          <p:cNvSpPr txBox="1"/>
          <p:nvPr>
            <p:ph type="ctrTitle"/>
          </p:nvPr>
        </p:nvSpPr>
        <p:spPr>
          <a:xfrm>
            <a:off x="2032000" y="2737733"/>
            <a:ext cx="12192000" cy="2462213"/>
          </a:xfrm>
          <a:prstGeom prst="rect">
            <a:avLst/>
          </a:prstGeom>
          <a:noFill/>
          <a:ln>
            <a:noFill/>
          </a:ln>
        </p:spPr>
        <p:txBody>
          <a:bodyPr anchorCtr="0" anchor="b" bIns="0" lIns="0" spcFirstLastPara="1" rIns="0" wrap="square" tIns="0">
            <a:spAutoFit/>
          </a:bodyPr>
          <a:lstStyle>
            <a:lvl1pPr lvl="0" algn="ctr">
              <a:lnSpc>
                <a:spcPct val="100000"/>
              </a:lnSpc>
              <a:spcBef>
                <a:spcPts val="0"/>
              </a:spcBef>
              <a:spcAft>
                <a:spcPts val="0"/>
              </a:spcAft>
              <a:buSzPts val="1400"/>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0"/>
          <p:cNvSpPr txBox="1"/>
          <p:nvPr>
            <p:ph idx="1" type="subTitle"/>
          </p:nvPr>
        </p:nvSpPr>
        <p:spPr>
          <a:xfrm>
            <a:off x="2032000" y="5336352"/>
            <a:ext cx="12192000" cy="492443"/>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Clr>
                <a:schemeClr val="dk1"/>
              </a:buClr>
              <a:buSzPts val="3200"/>
              <a:buFont typeface="Calibri"/>
              <a:buNone/>
              <a:defRPr sz="3200"/>
            </a:lvl1pPr>
            <a:lvl2pPr lvl="1" algn="ctr">
              <a:lnSpc>
                <a:spcPct val="100000"/>
              </a:lnSpc>
              <a:spcBef>
                <a:spcPts val="0"/>
              </a:spcBef>
              <a:spcAft>
                <a:spcPts val="0"/>
              </a:spcAft>
              <a:buSzPts val="2667"/>
              <a:buFont typeface="Calibri"/>
              <a:buNone/>
              <a:defRPr sz="2667"/>
            </a:lvl2pPr>
            <a:lvl3pPr lvl="2" algn="ctr">
              <a:lnSpc>
                <a:spcPct val="100000"/>
              </a:lnSpc>
              <a:spcBef>
                <a:spcPts val="0"/>
              </a:spcBef>
              <a:spcAft>
                <a:spcPts val="0"/>
              </a:spcAft>
              <a:buSzPts val="2400"/>
              <a:buFont typeface="Calibri"/>
              <a:buNone/>
              <a:defRPr sz="2400"/>
            </a:lvl3pPr>
            <a:lvl4pPr lvl="3" algn="ctr">
              <a:lnSpc>
                <a:spcPct val="100000"/>
              </a:lnSpc>
              <a:spcBef>
                <a:spcPts val="0"/>
              </a:spcBef>
              <a:spcAft>
                <a:spcPts val="0"/>
              </a:spcAft>
              <a:buSzPts val="2133"/>
              <a:buFont typeface="Calibri"/>
              <a:buNone/>
              <a:defRPr sz="2133"/>
            </a:lvl4pPr>
            <a:lvl5pPr lvl="4" algn="ctr">
              <a:lnSpc>
                <a:spcPct val="100000"/>
              </a:lnSpc>
              <a:spcBef>
                <a:spcPts val="0"/>
              </a:spcBef>
              <a:spcAft>
                <a:spcPts val="0"/>
              </a:spcAft>
              <a:buSzPts val="2133"/>
              <a:buFont typeface="Calibri"/>
              <a:buNone/>
              <a:defRPr sz="2133"/>
            </a:lvl5pPr>
            <a:lvl6pPr lvl="5" algn="ctr">
              <a:lnSpc>
                <a:spcPct val="100000"/>
              </a:lnSpc>
              <a:spcBef>
                <a:spcPts val="0"/>
              </a:spcBef>
              <a:spcAft>
                <a:spcPts val="0"/>
              </a:spcAft>
              <a:buSzPts val="2133"/>
              <a:buFont typeface="Calibri"/>
              <a:buNone/>
              <a:defRPr sz="2133"/>
            </a:lvl6pPr>
            <a:lvl7pPr lvl="6" algn="ctr">
              <a:lnSpc>
                <a:spcPct val="100000"/>
              </a:lnSpc>
              <a:spcBef>
                <a:spcPts val="0"/>
              </a:spcBef>
              <a:spcAft>
                <a:spcPts val="0"/>
              </a:spcAft>
              <a:buSzPts val="2133"/>
              <a:buFont typeface="Calibri"/>
              <a:buNone/>
              <a:defRPr sz="2133"/>
            </a:lvl7pPr>
            <a:lvl8pPr lvl="7" algn="ctr">
              <a:lnSpc>
                <a:spcPct val="100000"/>
              </a:lnSpc>
              <a:spcBef>
                <a:spcPts val="0"/>
              </a:spcBef>
              <a:spcAft>
                <a:spcPts val="0"/>
              </a:spcAft>
              <a:buSzPts val="2133"/>
              <a:buFont typeface="Calibri"/>
              <a:buNone/>
              <a:defRPr sz="2133"/>
            </a:lvl8pPr>
            <a:lvl9pPr lvl="8" algn="ctr">
              <a:lnSpc>
                <a:spcPct val="100000"/>
              </a:lnSpc>
              <a:spcBef>
                <a:spcPts val="0"/>
              </a:spcBef>
              <a:spcAft>
                <a:spcPts val="0"/>
              </a:spcAft>
              <a:buSzPts val="2133"/>
              <a:buFont typeface="Calibri"/>
              <a:buNone/>
              <a:defRPr sz="2133"/>
            </a:lvl9pPr>
          </a:lstStyle>
          <a:p/>
        </p:txBody>
      </p:sp>
      <p:sp>
        <p:nvSpPr>
          <p:cNvPr id="19" name="Google Shape;19;p20"/>
          <p:cNvSpPr txBox="1"/>
          <p:nvPr>
            <p:ph idx="10" type="dt"/>
          </p:nvPr>
        </p:nvSpPr>
        <p:spPr>
          <a:xfrm>
            <a:off x="812800" y="9448800"/>
            <a:ext cx="37388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1" type="ftr"/>
          </p:nvPr>
        </p:nvSpPr>
        <p:spPr>
          <a:xfrm>
            <a:off x="5527040" y="9448800"/>
            <a:ext cx="5201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2" type="sldNum"/>
          </p:nvPr>
        </p:nvSpPr>
        <p:spPr>
          <a:xfrm>
            <a:off x="11704320" y="9448800"/>
            <a:ext cx="37388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2" name="Shape 22"/>
        <p:cNvGrpSpPr/>
        <p:nvPr/>
      </p:nvGrpSpPr>
      <p:grpSpPr>
        <a:xfrm>
          <a:off x="0" y="0"/>
          <a:ext cx="0" cy="0"/>
          <a:chOff x="0" y="0"/>
          <a:chExt cx="0" cy="0"/>
        </a:xfrm>
      </p:grpSpPr>
      <p:sp>
        <p:nvSpPr>
          <p:cNvPr id="23" name="Google Shape;23;p21"/>
          <p:cNvSpPr txBox="1"/>
          <p:nvPr>
            <p:ph idx="10" type="dt"/>
          </p:nvPr>
        </p:nvSpPr>
        <p:spPr>
          <a:xfrm>
            <a:off x="812800" y="9448800"/>
            <a:ext cx="373888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1"/>
          <p:cNvSpPr txBox="1"/>
          <p:nvPr>
            <p:ph idx="11" type="ftr"/>
          </p:nvPr>
        </p:nvSpPr>
        <p:spPr>
          <a:xfrm>
            <a:off x="5527040" y="9448800"/>
            <a:ext cx="5201920"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2" type="sldNum"/>
          </p:nvPr>
        </p:nvSpPr>
        <p:spPr>
          <a:xfrm>
            <a:off x="11704320" y="9448800"/>
            <a:ext cx="3738880"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6" name="Shape 26"/>
        <p:cNvGrpSpPr/>
        <p:nvPr/>
      </p:nvGrpSpPr>
      <p:grpSpPr>
        <a:xfrm>
          <a:off x="0" y="0"/>
          <a:ext cx="0" cy="0"/>
          <a:chOff x="0" y="0"/>
          <a:chExt cx="0" cy="0"/>
        </a:xfrm>
      </p:grpSpPr>
      <p:sp>
        <p:nvSpPr>
          <p:cNvPr id="27" name="Google Shape;27;p22"/>
          <p:cNvSpPr txBox="1"/>
          <p:nvPr>
            <p:ph idx="11" type="ftr"/>
          </p:nvPr>
        </p:nvSpPr>
        <p:spPr>
          <a:xfrm>
            <a:off x="5527040" y="9448800"/>
            <a:ext cx="5201920" cy="508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0" type="dt"/>
          </p:nvPr>
        </p:nvSpPr>
        <p:spPr>
          <a:xfrm>
            <a:off x="812800" y="9448800"/>
            <a:ext cx="3738880" cy="508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2" type="sldNum"/>
          </p:nvPr>
        </p:nvSpPr>
        <p:spPr>
          <a:xfrm>
            <a:off x="11704320" y="9448800"/>
            <a:ext cx="3738880" cy="5080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23"/>
          <p:cNvSpPr txBox="1"/>
          <p:nvPr>
            <p:ph type="title"/>
          </p:nvPr>
        </p:nvSpPr>
        <p:spPr>
          <a:xfrm>
            <a:off x="7206862" y="4805168"/>
            <a:ext cx="1842275"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rgbClr val="13538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 type="body"/>
          </p:nvPr>
        </p:nvSpPr>
        <p:spPr>
          <a:xfrm>
            <a:off x="1262000" y="3434382"/>
            <a:ext cx="13731999" cy="61518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3" name="Google Shape;33;p23"/>
          <p:cNvSpPr txBox="1"/>
          <p:nvPr>
            <p:ph idx="11" type="ftr"/>
          </p:nvPr>
        </p:nvSpPr>
        <p:spPr>
          <a:xfrm>
            <a:off x="5527040" y="9448800"/>
            <a:ext cx="5201920" cy="508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0" type="dt"/>
          </p:nvPr>
        </p:nvSpPr>
        <p:spPr>
          <a:xfrm>
            <a:off x="812800" y="9448800"/>
            <a:ext cx="3738880" cy="508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11704320" y="9448800"/>
            <a:ext cx="3738880" cy="5080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24"/>
          <p:cNvSpPr txBox="1"/>
          <p:nvPr>
            <p:ph type="title"/>
          </p:nvPr>
        </p:nvSpPr>
        <p:spPr>
          <a:xfrm>
            <a:off x="7206862" y="4805168"/>
            <a:ext cx="1842275" cy="635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4000">
                <a:solidFill>
                  <a:srgbClr val="13538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12800" y="2336800"/>
            <a:ext cx="7071360" cy="67056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24"/>
          <p:cNvSpPr txBox="1"/>
          <p:nvPr>
            <p:ph idx="2" type="body"/>
          </p:nvPr>
        </p:nvSpPr>
        <p:spPr>
          <a:xfrm>
            <a:off x="8371840" y="2336800"/>
            <a:ext cx="7071360" cy="67056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24"/>
          <p:cNvSpPr txBox="1"/>
          <p:nvPr>
            <p:ph idx="11" type="ftr"/>
          </p:nvPr>
        </p:nvSpPr>
        <p:spPr>
          <a:xfrm>
            <a:off x="5527040" y="9448800"/>
            <a:ext cx="5201920" cy="508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0" type="dt"/>
          </p:nvPr>
        </p:nvSpPr>
        <p:spPr>
          <a:xfrm>
            <a:off x="812800" y="9448800"/>
            <a:ext cx="3738880" cy="508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2" type="sldNum"/>
          </p:nvPr>
        </p:nvSpPr>
        <p:spPr>
          <a:xfrm>
            <a:off x="11704320" y="9448800"/>
            <a:ext cx="3738880" cy="5080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3" name="Shape 43"/>
        <p:cNvGrpSpPr/>
        <p:nvPr/>
      </p:nvGrpSpPr>
      <p:grpSpPr>
        <a:xfrm>
          <a:off x="0" y="0"/>
          <a:ext cx="0" cy="0"/>
          <a:chOff x="0" y="0"/>
          <a:chExt cx="0" cy="0"/>
        </a:xfrm>
      </p:grpSpPr>
      <p:sp>
        <p:nvSpPr>
          <p:cNvPr id="44" name="Google Shape;44;p25"/>
          <p:cNvSpPr txBox="1"/>
          <p:nvPr>
            <p:ph type="ctrTitle"/>
          </p:nvPr>
        </p:nvSpPr>
        <p:spPr>
          <a:xfrm>
            <a:off x="1219200" y="3149600"/>
            <a:ext cx="13817599" cy="2133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5"/>
          <p:cNvSpPr txBox="1"/>
          <p:nvPr>
            <p:ph idx="1" type="subTitle"/>
          </p:nvPr>
        </p:nvSpPr>
        <p:spPr>
          <a:xfrm>
            <a:off x="2438400" y="5689600"/>
            <a:ext cx="11379200" cy="254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5"/>
          <p:cNvSpPr txBox="1"/>
          <p:nvPr>
            <p:ph idx="11" type="ftr"/>
          </p:nvPr>
        </p:nvSpPr>
        <p:spPr>
          <a:xfrm>
            <a:off x="5527040" y="9448800"/>
            <a:ext cx="5201920" cy="5080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12800" y="9448800"/>
            <a:ext cx="3738880" cy="508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2" type="sldNum"/>
          </p:nvPr>
        </p:nvSpPr>
        <p:spPr>
          <a:xfrm>
            <a:off x="11704320" y="9448800"/>
            <a:ext cx="3738880" cy="5080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7206862" y="4805168"/>
            <a:ext cx="1842275" cy="635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rgbClr val="135388"/>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1262000" y="3434382"/>
            <a:ext cx="13731999" cy="615188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18"/>
          <p:cNvSpPr txBox="1"/>
          <p:nvPr>
            <p:ph idx="11" type="ftr"/>
          </p:nvPr>
        </p:nvSpPr>
        <p:spPr>
          <a:xfrm>
            <a:off x="5527040" y="9448800"/>
            <a:ext cx="5201920" cy="5080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0" type="dt"/>
          </p:nvPr>
        </p:nvSpPr>
        <p:spPr>
          <a:xfrm>
            <a:off x="812800" y="9448800"/>
            <a:ext cx="3738880" cy="5080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11704320" y="9448800"/>
            <a:ext cx="3738880" cy="5080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jp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34.jp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5.png"/><Relationship Id="rId5" Type="http://schemas.openxmlformats.org/officeDocument/2006/relationships/image" Target="../media/image39.png"/></Relationships>
</file>

<file path=ppt/slides/_rels/slide14.xml.rels><?xml version="1.0" encoding="UTF-8" standalone="yes"?><Relationships xmlns="http://schemas.openxmlformats.org/package/2006/relationships"><Relationship Id="rId20" Type="http://schemas.openxmlformats.org/officeDocument/2006/relationships/image" Target="../media/image15.png"/><Relationship Id="rId11" Type="http://schemas.openxmlformats.org/officeDocument/2006/relationships/image" Target="../media/image30.png"/><Relationship Id="rId10" Type="http://schemas.openxmlformats.org/officeDocument/2006/relationships/hyperlink" Target="mailto:alina.nistor@marche.camcom.it" TargetMode="External"/><Relationship Id="rId13" Type="http://schemas.openxmlformats.org/officeDocument/2006/relationships/image" Target="../media/image31.png"/><Relationship Id="rId12" Type="http://schemas.openxmlformats.org/officeDocument/2006/relationships/image" Target="../media/image33.png"/><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hyperlink" Target="mailto:eleonora.tramannoni@marche.camcom.it" TargetMode="External"/><Relationship Id="rId15" Type="http://schemas.openxmlformats.org/officeDocument/2006/relationships/image" Target="../media/image36.jpg"/><Relationship Id="rId14" Type="http://schemas.openxmlformats.org/officeDocument/2006/relationships/image" Target="../media/image32.jpg"/><Relationship Id="rId17" Type="http://schemas.openxmlformats.org/officeDocument/2006/relationships/hyperlink" Target="mailto:loreno.cello@marche.camcom.it" TargetMode="External"/><Relationship Id="rId16" Type="http://schemas.openxmlformats.org/officeDocument/2006/relationships/hyperlink" Target="mailto:Camilla.chiappini@marche.camcom.it" TargetMode="External"/><Relationship Id="rId5" Type="http://schemas.openxmlformats.org/officeDocument/2006/relationships/hyperlink" Target="http://www.forumaic.org/" TargetMode="External"/><Relationship Id="rId19" Type="http://schemas.openxmlformats.org/officeDocument/2006/relationships/image" Target="../media/image26.png"/><Relationship Id="rId6" Type="http://schemas.openxmlformats.org/officeDocument/2006/relationships/hyperlink" Target="http://www.forumaic.org/" TargetMode="External"/><Relationship Id="rId18" Type="http://schemas.openxmlformats.org/officeDocument/2006/relationships/image" Target="../media/image38.png"/><Relationship Id="rId7" Type="http://schemas.openxmlformats.org/officeDocument/2006/relationships/hyperlink" Target="http://www.forumaic.org/" TargetMode="External"/><Relationship Id="rId8" Type="http://schemas.openxmlformats.org/officeDocument/2006/relationships/hyperlink" Target="mailto:segreteria.forum@marche.camcom.i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hyperlink" Target="mailto:loreno.cello@marche.camcom.it" TargetMode="External"/><Relationship Id="rId5" Type="http://schemas.openxmlformats.org/officeDocument/2006/relationships/image" Target="../media/image15.png"/><Relationship Id="rId6" Type="http://schemas.openxmlformats.org/officeDocument/2006/relationships/image" Target="../media/image40.png"/><Relationship Id="rId7" Type="http://schemas.openxmlformats.org/officeDocument/2006/relationships/image" Target="../media/image37.png"/><Relationship Id="rId8"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4.png"/><Relationship Id="rId7" Type="http://schemas.openxmlformats.org/officeDocument/2006/relationships/image" Target="../media/image13.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21.jpg"/><Relationship Id="rId5" Type="http://schemas.openxmlformats.org/officeDocument/2006/relationships/image" Target="../media/image14.png"/><Relationship Id="rId6" Type="http://schemas.openxmlformats.org/officeDocument/2006/relationships/hyperlink" Target="http://www.mobilise-sme.eu/" TargetMode="External"/><Relationship Id="rId7"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hyperlink" Target="https://mobilise-sme.eu/financial-support/" TargetMode="External"/><Relationship Id="rId6" Type="http://schemas.openxmlformats.org/officeDocument/2006/relationships/hyperlink" Target="https://mobilise-sme.eu/financial-support/" TargetMode="External"/><Relationship Id="rId7"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hyperlink" Target="http://www.mobilise-sme.eu/" TargetMode="External"/><Relationship Id="rId6"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p:nvPr/>
        </p:nvSpPr>
        <p:spPr>
          <a:xfrm>
            <a:off x="584200" y="1193800"/>
            <a:ext cx="8893254" cy="7311723"/>
          </a:xfrm>
          <a:custGeom>
            <a:rect b="b" l="l" r="r" t="t"/>
            <a:pathLst>
              <a:path extrusionOk="0" h="7820025" w="8429625">
                <a:moveTo>
                  <a:pt x="8429624" y="7820024"/>
                </a:moveTo>
                <a:lnTo>
                  <a:pt x="0" y="7820024"/>
                </a:lnTo>
                <a:lnTo>
                  <a:pt x="0" y="0"/>
                </a:lnTo>
                <a:lnTo>
                  <a:pt x="8429624" y="0"/>
                </a:lnTo>
                <a:lnTo>
                  <a:pt x="8429624" y="7820024"/>
                </a:lnTo>
                <a:close/>
              </a:path>
            </a:pathLst>
          </a:custGeom>
          <a:solidFill>
            <a:srgbClr val="FFF065">
              <a:alpha val="26274"/>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54" name="Google Shape;54;p1"/>
          <p:cNvPicPr preferRelativeResize="0"/>
          <p:nvPr/>
        </p:nvPicPr>
        <p:blipFill rotWithShape="1">
          <a:blip r:embed="rId3">
            <a:alphaModFix/>
          </a:blip>
          <a:srcRect b="0" l="0" r="0" t="0"/>
          <a:stretch/>
        </p:blipFill>
        <p:spPr>
          <a:xfrm>
            <a:off x="11154659" y="3517379"/>
            <a:ext cx="3353298" cy="3125242"/>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14985952" y="9355897"/>
            <a:ext cx="635047" cy="423102"/>
          </a:xfrm>
          <a:prstGeom prst="rect">
            <a:avLst/>
          </a:prstGeom>
          <a:noFill/>
          <a:ln>
            <a:noFill/>
          </a:ln>
        </p:spPr>
      </p:pic>
      <p:sp>
        <p:nvSpPr>
          <p:cNvPr id="56" name="Google Shape;56;p1"/>
          <p:cNvSpPr txBox="1"/>
          <p:nvPr/>
        </p:nvSpPr>
        <p:spPr>
          <a:xfrm>
            <a:off x="13818925" y="9427189"/>
            <a:ext cx="1050925" cy="299720"/>
          </a:xfrm>
          <a:prstGeom prst="rect">
            <a:avLst/>
          </a:prstGeom>
          <a:noFill/>
          <a:ln>
            <a:noFill/>
          </a:ln>
        </p:spPr>
        <p:txBody>
          <a:bodyPr anchorCtr="0" anchor="t" bIns="0" lIns="0" spcFirstLastPara="1" rIns="0" wrap="square" tIns="12700">
            <a:spAutoFit/>
          </a:bodyPr>
          <a:lstStyle/>
          <a:p>
            <a:pPr indent="-97790" lvl="0" marL="109854" marR="5080" rtl="0" algn="l">
              <a:lnSpc>
                <a:spcPct val="100000"/>
              </a:lnSpc>
              <a:spcBef>
                <a:spcPts val="0"/>
              </a:spcBef>
              <a:spcAft>
                <a:spcPts val="0"/>
              </a:spcAft>
              <a:buClr>
                <a:srgbClr val="000000"/>
              </a:buClr>
              <a:buSzPts val="900"/>
              <a:buFont typeface="Arial"/>
              <a:buNone/>
            </a:pPr>
            <a:r>
              <a:rPr b="0" i="0" lang="it-IT" sz="900" u="none" cap="none" strike="noStrike">
                <a:solidFill>
                  <a:schemeClr val="dk1"/>
                </a:solidFill>
                <a:latin typeface="Verdana"/>
                <a:ea typeface="Verdana"/>
                <a:cs typeface="Verdana"/>
                <a:sym typeface="Verdana"/>
              </a:rPr>
              <a:t>An initiative of the  European Union</a:t>
            </a:r>
            <a:endParaRPr b="0" i="0" sz="900" u="none" cap="none" strike="noStrike">
              <a:solidFill>
                <a:schemeClr val="dk1"/>
              </a:solidFill>
              <a:latin typeface="Verdana"/>
              <a:ea typeface="Verdana"/>
              <a:cs typeface="Verdana"/>
              <a:sym typeface="Verdana"/>
            </a:endParaRPr>
          </a:p>
        </p:txBody>
      </p:sp>
      <p:sp>
        <p:nvSpPr>
          <p:cNvPr id="57" name="Google Shape;57;p1"/>
          <p:cNvSpPr txBox="1"/>
          <p:nvPr/>
        </p:nvSpPr>
        <p:spPr>
          <a:xfrm>
            <a:off x="791182" y="9339131"/>
            <a:ext cx="5292725" cy="482600"/>
          </a:xfrm>
          <a:prstGeom prst="rect">
            <a:avLst/>
          </a:prstGeom>
          <a:noFill/>
          <a:ln>
            <a:noFill/>
          </a:ln>
        </p:spPr>
        <p:txBody>
          <a:bodyPr anchorCtr="0" anchor="t" bIns="0" lIns="0" spcFirstLastPara="1" rIns="0" wrap="square" tIns="12700">
            <a:spAutoFit/>
          </a:bodyPr>
          <a:lstStyle/>
          <a:p>
            <a:pPr indent="199390" lvl="0" marL="12700" marR="5080" rtl="0" algn="r">
              <a:lnSpc>
                <a:spcPct val="100000"/>
              </a:lnSpc>
              <a:spcBef>
                <a:spcPts val="0"/>
              </a:spcBef>
              <a:spcAft>
                <a:spcPts val="0"/>
              </a:spcAft>
              <a:buClr>
                <a:srgbClr val="000000"/>
              </a:buClr>
              <a:buSzPts val="1000"/>
              <a:buFont typeface="Arial"/>
              <a:buNone/>
            </a:pPr>
            <a:r>
              <a:rPr b="0" i="0" lang="it-IT" sz="1000" u="none" cap="none" strike="noStrike">
                <a:solidFill>
                  <a:schemeClr val="dk1"/>
                </a:solidFill>
                <a:latin typeface="Verdana"/>
                <a:ea typeface="Verdana"/>
                <a:cs typeface="Verdana"/>
                <a:sym typeface="Verdana"/>
              </a:rPr>
              <a:t>Il contenuto di questa pubblicazione riflette solo il punto di vista degli autori, cioè  quello dei partner del progetto MobiliseSME. La Commissione Europea non è  responsabile dell’uso che potrebbe essere fatto delle informazioni in essa contenute.</a:t>
            </a:r>
            <a:endParaRPr b="0" i="0" sz="1000" u="none" cap="none" strike="noStrike">
              <a:solidFill>
                <a:schemeClr val="dk1"/>
              </a:solidFill>
              <a:latin typeface="Verdana"/>
              <a:ea typeface="Verdana"/>
              <a:cs typeface="Verdana"/>
              <a:sym typeface="Verdana"/>
            </a:endParaRPr>
          </a:p>
        </p:txBody>
      </p:sp>
      <p:pic>
        <p:nvPicPr>
          <p:cNvPr id="58" name="Google Shape;58;p1"/>
          <p:cNvPicPr preferRelativeResize="0"/>
          <p:nvPr/>
        </p:nvPicPr>
        <p:blipFill rotWithShape="1">
          <a:blip r:embed="rId5">
            <a:alphaModFix/>
          </a:blip>
          <a:srcRect b="0" l="0" r="0" t="0"/>
          <a:stretch/>
        </p:blipFill>
        <p:spPr>
          <a:xfrm>
            <a:off x="6241799" y="9355897"/>
            <a:ext cx="1959530" cy="427734"/>
          </a:xfrm>
          <a:prstGeom prst="rect">
            <a:avLst/>
          </a:prstGeom>
          <a:noFill/>
          <a:ln>
            <a:noFill/>
          </a:ln>
        </p:spPr>
      </p:pic>
      <p:sp>
        <p:nvSpPr>
          <p:cNvPr id="59" name="Google Shape;59;p1"/>
          <p:cNvSpPr/>
          <p:nvPr/>
        </p:nvSpPr>
        <p:spPr>
          <a:xfrm>
            <a:off x="584150" y="1193800"/>
            <a:ext cx="8893200" cy="731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it-IT" sz="3600" u="sng" cap="none" strike="noStrike">
                <a:solidFill>
                  <a:srgbClr val="40739E"/>
                </a:solidFill>
                <a:latin typeface="Verdana"/>
                <a:ea typeface="Verdana"/>
                <a:cs typeface="Verdana"/>
                <a:sym typeface="Verdana"/>
              </a:rPr>
              <a:t>EURES ITALY EMPLOYERS' DAY 2021</a:t>
            </a:r>
            <a:endParaRPr b="0" i="0" sz="3600" u="sng" cap="none" strike="noStrike">
              <a:solidFill>
                <a:srgbClr val="40739E"/>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600"/>
              <a:buFont typeface="Arial"/>
              <a:buNone/>
            </a:pPr>
            <a:r>
              <a:rPr lang="it-IT" sz="2600">
                <a:solidFill>
                  <a:schemeClr val="dk1"/>
                </a:solidFill>
                <a:latin typeface="Verdana"/>
                <a:ea typeface="Verdana"/>
                <a:cs typeface="Verdana"/>
                <a:sym typeface="Verdana"/>
              </a:rPr>
              <a:t>2 December 2021</a:t>
            </a:r>
            <a:endParaRPr i="0" sz="26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200"/>
              <a:buFont typeface="Arial"/>
              <a:buNone/>
            </a:pPr>
            <a:r>
              <a:t/>
            </a:r>
            <a:endParaRPr b="1" sz="3500">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200"/>
              <a:buFont typeface="Arial"/>
              <a:buNone/>
            </a:pPr>
            <a:r>
              <a:t/>
            </a:r>
            <a:endParaRPr b="1" sz="3500">
              <a:solidFill>
                <a:srgbClr val="40739E"/>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200"/>
              <a:buFont typeface="Arial"/>
              <a:buNone/>
            </a:pPr>
            <a:r>
              <a:rPr b="1" lang="it-IT" sz="3500">
                <a:solidFill>
                  <a:srgbClr val="40739E"/>
                </a:solidFill>
                <a:latin typeface="Verdana"/>
                <a:ea typeface="Verdana"/>
                <a:cs typeface="Verdana"/>
                <a:sym typeface="Verdana"/>
              </a:rPr>
              <a:t>MobiliseSME: Mobility Exchange Programme for SME staff</a:t>
            </a:r>
            <a:endParaRPr b="1" i="0" sz="3500" u="none" cap="none" strike="noStrike">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800"/>
              <a:buFont typeface="Arial"/>
              <a:buNone/>
            </a:pPr>
            <a:r>
              <a:t/>
            </a:r>
            <a:endParaRPr b="0" i="1" sz="2800" u="none" cap="none" strike="noStrike">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1" sz="2400">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1" sz="2400">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1" sz="2400">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400"/>
              <a:buFont typeface="Arial"/>
              <a:buNone/>
            </a:pPr>
            <a:r>
              <a:t/>
            </a:r>
            <a:endParaRPr i="1" sz="2400">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200"/>
              <a:buFont typeface="Arial"/>
              <a:buNone/>
            </a:pPr>
            <a:r>
              <a:rPr b="0" lang="it-IT" sz="3100" u="none" cap="none" strike="noStrike">
                <a:solidFill>
                  <a:srgbClr val="40739E"/>
                </a:solidFill>
                <a:latin typeface="Verdana"/>
                <a:ea typeface="Verdana"/>
                <a:cs typeface="Verdana"/>
                <a:sym typeface="Verdana"/>
              </a:rPr>
              <a:t>Lorenzo Cello</a:t>
            </a:r>
            <a:endParaRPr b="0" sz="3100" u="none" cap="none" strike="noStrike">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200"/>
              <a:buFont typeface="Arial"/>
              <a:buNone/>
            </a:pPr>
            <a:r>
              <a:t/>
            </a:r>
            <a:endParaRPr sz="1100">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800"/>
              <a:buFont typeface="Arial"/>
              <a:buNone/>
            </a:pPr>
            <a:r>
              <a:rPr i="1" lang="it-IT" sz="2500" u="none" cap="none" strike="noStrike">
                <a:solidFill>
                  <a:srgbClr val="40739E"/>
                </a:solidFill>
                <a:latin typeface="Verdana"/>
                <a:ea typeface="Verdana"/>
                <a:cs typeface="Verdana"/>
                <a:sym typeface="Verdana"/>
              </a:rPr>
              <a:t>Project Officer</a:t>
            </a:r>
            <a:endParaRPr i="1" sz="2000" u="none" cap="none" strike="noStrike">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800"/>
              <a:buFont typeface="Arial"/>
              <a:buNone/>
            </a:pPr>
            <a:r>
              <a:t/>
            </a:r>
            <a:endParaRPr i="1" sz="400">
              <a:solidFill>
                <a:srgbClr val="40739E"/>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800"/>
              <a:buFont typeface="Arial"/>
              <a:buNone/>
            </a:pPr>
            <a:r>
              <a:rPr b="1" lang="it-IT" sz="2500" u="none" cap="none" strike="noStrike">
                <a:solidFill>
                  <a:srgbClr val="40739E"/>
                </a:solidFill>
                <a:latin typeface="Verdana"/>
                <a:ea typeface="Verdana"/>
                <a:cs typeface="Verdana"/>
                <a:sym typeface="Verdana"/>
              </a:rPr>
              <a:t>Forum of the Adriatic and Ionian Chambers of Commerce (Forum AIC)</a:t>
            </a:r>
            <a:endParaRPr b="1" sz="2500" u="none" cap="none" strike="noStrike">
              <a:solidFill>
                <a:srgbClr val="40739E"/>
              </a:solidFill>
              <a:latin typeface="Verdana"/>
              <a:ea typeface="Verdana"/>
              <a:cs typeface="Verdana"/>
              <a:sym typeface="Verdana"/>
            </a:endParaRPr>
          </a:p>
        </p:txBody>
      </p:sp>
      <p:pic>
        <p:nvPicPr>
          <p:cNvPr id="60" name="Google Shape;60;p1"/>
          <p:cNvPicPr preferRelativeResize="0"/>
          <p:nvPr/>
        </p:nvPicPr>
        <p:blipFill rotWithShape="1">
          <a:blip r:embed="rId6">
            <a:alphaModFix/>
          </a:blip>
          <a:srcRect b="0" l="0" r="0" t="0"/>
          <a:stretch/>
        </p:blipFill>
        <p:spPr>
          <a:xfrm>
            <a:off x="9794625" y="7422300"/>
            <a:ext cx="6073350" cy="1153925"/>
          </a:xfrm>
          <a:prstGeom prst="rect">
            <a:avLst/>
          </a:prstGeom>
          <a:noFill/>
          <a:ln>
            <a:noFill/>
          </a:ln>
        </p:spPr>
      </p:pic>
      <p:pic>
        <p:nvPicPr>
          <p:cNvPr id="61" name="Google Shape;61;p1"/>
          <p:cNvPicPr preferRelativeResize="0"/>
          <p:nvPr/>
        </p:nvPicPr>
        <p:blipFill rotWithShape="1">
          <a:blip r:embed="rId7">
            <a:alphaModFix/>
          </a:blip>
          <a:srcRect b="0" l="0" r="0" t="0"/>
          <a:stretch/>
        </p:blipFill>
        <p:spPr>
          <a:xfrm>
            <a:off x="11505072" y="320050"/>
            <a:ext cx="2652466" cy="2997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1"/>
          <p:cNvPicPr preferRelativeResize="0"/>
          <p:nvPr/>
        </p:nvPicPr>
        <p:blipFill rotWithShape="1">
          <a:blip r:embed="rId3">
            <a:alphaModFix/>
          </a:blip>
          <a:srcRect b="0" l="0" r="0" t="0"/>
          <a:stretch/>
        </p:blipFill>
        <p:spPr>
          <a:xfrm>
            <a:off x="13658063" y="9152699"/>
            <a:ext cx="1708937" cy="372300"/>
          </a:xfrm>
          <a:prstGeom prst="rect">
            <a:avLst/>
          </a:prstGeom>
          <a:noFill/>
          <a:ln>
            <a:noFill/>
          </a:ln>
        </p:spPr>
      </p:pic>
      <p:pic>
        <p:nvPicPr>
          <p:cNvPr id="214" name="Google Shape;214;p11"/>
          <p:cNvPicPr preferRelativeResize="0"/>
          <p:nvPr/>
        </p:nvPicPr>
        <p:blipFill rotWithShape="1">
          <a:blip r:embed="rId4">
            <a:alphaModFix/>
          </a:blip>
          <a:srcRect b="0" l="0" r="0" t="0"/>
          <a:stretch/>
        </p:blipFill>
        <p:spPr>
          <a:xfrm>
            <a:off x="13411659" y="634994"/>
            <a:ext cx="1955342" cy="372308"/>
          </a:xfrm>
          <a:prstGeom prst="rect">
            <a:avLst/>
          </a:prstGeom>
          <a:noFill/>
          <a:ln>
            <a:noFill/>
          </a:ln>
        </p:spPr>
      </p:pic>
      <p:sp>
        <p:nvSpPr>
          <p:cNvPr id="215" name="Google Shape;215;p11"/>
          <p:cNvSpPr txBox="1"/>
          <p:nvPr/>
        </p:nvSpPr>
        <p:spPr>
          <a:xfrm>
            <a:off x="1436624" y="2180150"/>
            <a:ext cx="17526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1</a:t>
            </a:r>
            <a:endParaRPr b="0" i="0" sz="3000" u="none" cap="none" strike="noStrike">
              <a:solidFill>
                <a:schemeClr val="dk1"/>
              </a:solidFill>
              <a:latin typeface="Tahoma"/>
              <a:ea typeface="Tahoma"/>
              <a:cs typeface="Tahoma"/>
              <a:sym typeface="Tahoma"/>
            </a:endParaRPr>
          </a:p>
        </p:txBody>
      </p:sp>
      <p:sp>
        <p:nvSpPr>
          <p:cNvPr id="216" name="Google Shape;216;p11"/>
          <p:cNvSpPr/>
          <p:nvPr/>
        </p:nvSpPr>
        <p:spPr>
          <a:xfrm>
            <a:off x="1289050" y="2203047"/>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7" name="Google Shape;217;p11"/>
          <p:cNvSpPr txBox="1"/>
          <p:nvPr/>
        </p:nvSpPr>
        <p:spPr>
          <a:xfrm>
            <a:off x="2016825" y="2293100"/>
            <a:ext cx="3581100" cy="289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100"/>
              <a:buFont typeface="Arial"/>
              <a:buNone/>
            </a:pPr>
            <a:r>
              <a:rPr b="0" i="0" lang="it-IT" sz="1800" u="none" cap="none" strike="noStrike">
                <a:solidFill>
                  <a:schemeClr val="dk1"/>
                </a:solidFill>
                <a:latin typeface="Arial Black"/>
                <a:ea typeface="Arial Black"/>
                <a:cs typeface="Arial Black"/>
                <a:sym typeface="Arial Black"/>
              </a:rPr>
              <a:t>ONLINE APPLICATION</a:t>
            </a:r>
            <a:endParaRPr b="0" i="0" sz="1800" u="none" cap="none" strike="noStrike">
              <a:solidFill>
                <a:schemeClr val="dk1"/>
              </a:solidFill>
              <a:latin typeface="Arial Black"/>
              <a:ea typeface="Arial Black"/>
              <a:cs typeface="Arial Black"/>
              <a:sym typeface="Arial Black"/>
            </a:endParaRPr>
          </a:p>
        </p:txBody>
      </p:sp>
      <p:sp>
        <p:nvSpPr>
          <p:cNvPr id="218" name="Google Shape;218;p11"/>
          <p:cNvSpPr txBox="1"/>
          <p:nvPr/>
        </p:nvSpPr>
        <p:spPr>
          <a:xfrm>
            <a:off x="2016830" y="5514013"/>
            <a:ext cx="18441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Arial Black"/>
                <a:ea typeface="Arial Black"/>
                <a:cs typeface="Arial Black"/>
                <a:sym typeface="Arial Black"/>
              </a:rPr>
              <a:t>MATCHING</a:t>
            </a:r>
            <a:endParaRPr b="0" i="0" sz="1800" u="none" cap="none" strike="noStrike">
              <a:solidFill>
                <a:schemeClr val="dk1"/>
              </a:solidFill>
              <a:latin typeface="Arial Black"/>
              <a:ea typeface="Arial Black"/>
              <a:cs typeface="Arial Black"/>
              <a:sym typeface="Arial Black"/>
            </a:endParaRPr>
          </a:p>
        </p:txBody>
      </p:sp>
      <p:sp>
        <p:nvSpPr>
          <p:cNvPr id="219" name="Google Shape;219;p11"/>
          <p:cNvSpPr txBox="1"/>
          <p:nvPr/>
        </p:nvSpPr>
        <p:spPr>
          <a:xfrm>
            <a:off x="1385928" y="5346150"/>
            <a:ext cx="25019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2</a:t>
            </a:r>
            <a:endParaRPr b="0" i="0" sz="3000" u="none" cap="none" strike="noStrike">
              <a:solidFill>
                <a:schemeClr val="dk1"/>
              </a:solidFill>
              <a:latin typeface="Tahoma"/>
              <a:ea typeface="Tahoma"/>
              <a:cs typeface="Tahoma"/>
              <a:sym typeface="Tahoma"/>
            </a:endParaRPr>
          </a:p>
        </p:txBody>
      </p:sp>
      <p:grpSp>
        <p:nvGrpSpPr>
          <p:cNvPr id="220" name="Google Shape;220;p11"/>
          <p:cNvGrpSpPr/>
          <p:nvPr/>
        </p:nvGrpSpPr>
        <p:grpSpPr>
          <a:xfrm>
            <a:off x="1254952" y="2657361"/>
            <a:ext cx="469900" cy="7497300"/>
            <a:chOff x="1276071" y="2663153"/>
            <a:chExt cx="469900" cy="7497300"/>
          </a:xfrm>
        </p:grpSpPr>
        <p:sp>
          <p:nvSpPr>
            <p:cNvPr id="221" name="Google Shape;221;p11"/>
            <p:cNvSpPr/>
            <p:nvPr/>
          </p:nvSpPr>
          <p:spPr>
            <a:xfrm>
              <a:off x="1276071" y="5378047"/>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2" name="Google Shape;222;p11"/>
            <p:cNvSpPr/>
            <p:nvPr/>
          </p:nvSpPr>
          <p:spPr>
            <a:xfrm>
              <a:off x="1524000" y="2663153"/>
              <a:ext cx="0" cy="2708275"/>
            </a:xfrm>
            <a:custGeom>
              <a:rect b="b" l="l" r="r" t="t"/>
              <a:pathLst>
                <a:path extrusionOk="0" h="2708275" w="120000">
                  <a:moveTo>
                    <a:pt x="0" y="0"/>
                  </a:moveTo>
                  <a:lnTo>
                    <a:pt x="0" y="2707894"/>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p11"/>
            <p:cNvSpPr/>
            <p:nvPr/>
          </p:nvSpPr>
          <p:spPr>
            <a:xfrm>
              <a:off x="1524000" y="5851978"/>
              <a:ext cx="0" cy="4308475"/>
            </a:xfrm>
            <a:custGeom>
              <a:rect b="b" l="l" r="r" t="t"/>
              <a:pathLst>
                <a:path extrusionOk="0" h="4308475" w="120000">
                  <a:moveTo>
                    <a:pt x="0" y="0"/>
                  </a:moveTo>
                  <a:lnTo>
                    <a:pt x="0" y="4308017"/>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4" name="Google Shape;224;p11"/>
          <p:cNvSpPr txBox="1"/>
          <p:nvPr/>
        </p:nvSpPr>
        <p:spPr>
          <a:xfrm>
            <a:off x="1822101" y="6022288"/>
            <a:ext cx="6389100" cy="536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chemeClr val="dk1"/>
              </a:buClr>
              <a:buSzPts val="1100"/>
              <a:buFont typeface="Arial"/>
              <a:buNone/>
            </a:pPr>
            <a:r>
              <a:rPr b="0" i="0" lang="it-IT" sz="1700" u="none" cap="none" strike="noStrike">
                <a:solidFill>
                  <a:schemeClr val="dk1"/>
                </a:solidFill>
                <a:latin typeface="Verdana"/>
                <a:ea typeface="Verdana"/>
                <a:cs typeface="Verdana"/>
                <a:sym typeface="Verdana"/>
              </a:rPr>
              <a:t>SMEs may boost existing collaborations thanks to the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rgbClr val="000000"/>
              </a:buClr>
              <a:buSzPts val="1100"/>
              <a:buFont typeface="Arial"/>
              <a:buNone/>
            </a:pPr>
            <a:r>
              <a:rPr b="0" i="0" lang="it-IT" sz="1700" u="none" cap="none" strike="noStrike">
                <a:solidFill>
                  <a:schemeClr val="dk1"/>
                </a:solidFill>
                <a:latin typeface="Verdana"/>
                <a:ea typeface="Verdana"/>
                <a:cs typeface="Verdana"/>
                <a:sym typeface="Verdana"/>
              </a:rPr>
              <a:t>MobiliseSME programme.</a:t>
            </a:r>
            <a:endParaRPr b="0" i="0" sz="1700" u="none" cap="none" strike="noStrike">
              <a:solidFill>
                <a:schemeClr val="dk1"/>
              </a:solidFill>
              <a:latin typeface="Verdana"/>
              <a:ea typeface="Verdana"/>
              <a:cs typeface="Verdana"/>
              <a:sym typeface="Verdana"/>
            </a:endParaRPr>
          </a:p>
        </p:txBody>
      </p:sp>
      <p:sp>
        <p:nvSpPr>
          <p:cNvPr id="225" name="Google Shape;225;p11"/>
          <p:cNvSpPr txBox="1"/>
          <p:nvPr/>
        </p:nvSpPr>
        <p:spPr>
          <a:xfrm>
            <a:off x="1809650" y="6776875"/>
            <a:ext cx="6414000" cy="1582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100"/>
              <a:buFont typeface="Arial"/>
              <a:buNone/>
            </a:pPr>
            <a:r>
              <a:rPr b="0" i="0" lang="it-IT" sz="1700" u="none" cap="none" strike="noStrike">
                <a:solidFill>
                  <a:schemeClr val="dk1"/>
                </a:solidFill>
                <a:latin typeface="Verdana"/>
                <a:ea typeface="Verdana"/>
                <a:cs typeface="Verdana"/>
                <a:sym typeface="Verdana"/>
              </a:rPr>
              <a:t>Interested SMEs may also search for partners out of the platform.</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chemeClr val="dk1"/>
              </a:buClr>
              <a:buSzPts val="1100"/>
              <a:buFont typeface="Arial"/>
              <a:buNone/>
            </a:pPr>
            <a:r>
              <a:rPr b="0" i="0" lang="it-IT" sz="1700" u="none" cap="none" strike="noStrike">
                <a:solidFill>
                  <a:schemeClr val="dk1"/>
                </a:solidFill>
                <a:latin typeface="Verdana"/>
                <a:ea typeface="Verdana"/>
                <a:cs typeface="Verdana"/>
                <a:sym typeface="Verdana"/>
              </a:rPr>
              <a:t>Local contact points may provide assistance. They shall assess the match and approve it.</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Verdana"/>
              <a:ea typeface="Verdana"/>
              <a:cs typeface="Verdana"/>
              <a:sym typeface="Verdana"/>
            </a:endParaRPr>
          </a:p>
        </p:txBody>
      </p:sp>
      <p:sp>
        <p:nvSpPr>
          <p:cNvPr id="226" name="Google Shape;226;p11"/>
          <p:cNvSpPr txBox="1"/>
          <p:nvPr/>
        </p:nvSpPr>
        <p:spPr>
          <a:xfrm>
            <a:off x="9001925" y="2582900"/>
            <a:ext cx="6608700" cy="1582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100"/>
              <a:buFont typeface="Arial"/>
              <a:buNone/>
            </a:pPr>
            <a:r>
              <a:rPr b="1" i="0" lang="it-IT" sz="1700" u="none" cap="none" strike="noStrike">
                <a:solidFill>
                  <a:schemeClr val="dk1"/>
                </a:solidFill>
                <a:latin typeface="Verdana"/>
                <a:ea typeface="Verdana"/>
                <a:cs typeface="Verdana"/>
                <a:sym typeface="Verdana"/>
              </a:rPr>
              <a:t>Activity Plan:</a:t>
            </a:r>
            <a:r>
              <a:rPr b="0" i="0" lang="it-IT" sz="1700" u="none" cap="none" strike="noStrike">
                <a:solidFill>
                  <a:schemeClr val="dk1"/>
                </a:solidFill>
                <a:latin typeface="Verdana"/>
                <a:ea typeface="Verdana"/>
                <a:cs typeface="Verdana"/>
                <a:sym typeface="Verdana"/>
              </a:rPr>
              <a:t> detailed information about the activities and projects during the exchange.</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rgbClr val="000000"/>
              </a:buClr>
              <a:buSzPts val="1100"/>
              <a:buFont typeface="Arial"/>
              <a:buNone/>
            </a:pPr>
            <a:r>
              <a:rPr b="0" i="0" lang="it-IT" sz="1700" u="none" cap="none" strike="noStrike">
                <a:solidFill>
                  <a:schemeClr val="dk1"/>
                </a:solidFill>
                <a:latin typeface="Verdana"/>
                <a:ea typeface="Verdana"/>
                <a:cs typeface="Verdana"/>
                <a:sym typeface="Verdana"/>
              </a:rPr>
              <a:t>All parties involved in the development.</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0"/>
              </a:spcBef>
              <a:spcAft>
                <a:spcPts val="0"/>
              </a:spcAft>
              <a:buClr>
                <a:srgbClr val="000000"/>
              </a:buClr>
              <a:buSzPts val="1100"/>
              <a:buFont typeface="Arial"/>
              <a:buNone/>
            </a:pPr>
            <a:r>
              <a:rPr b="0" i="0" lang="it-IT" sz="1700" u="none" cap="none" strike="noStrike">
                <a:solidFill>
                  <a:schemeClr val="dk1"/>
                </a:solidFill>
                <a:latin typeface="Verdana"/>
                <a:ea typeface="Verdana"/>
                <a:cs typeface="Verdana"/>
                <a:sym typeface="Verdana"/>
              </a:rPr>
              <a:t>Arrangements and documents for the stay abroad.</a:t>
            </a:r>
            <a:endParaRPr b="0" i="0" sz="1700" u="none" cap="none" strike="noStrike">
              <a:solidFill>
                <a:schemeClr val="dk1"/>
              </a:solidFill>
              <a:latin typeface="Verdana"/>
              <a:ea typeface="Verdana"/>
              <a:cs typeface="Verdana"/>
              <a:sym typeface="Verdana"/>
            </a:endParaRPr>
          </a:p>
        </p:txBody>
      </p:sp>
      <p:sp>
        <p:nvSpPr>
          <p:cNvPr id="227" name="Google Shape;227;p11"/>
          <p:cNvSpPr txBox="1"/>
          <p:nvPr/>
        </p:nvSpPr>
        <p:spPr>
          <a:xfrm>
            <a:off x="9001935" y="5364778"/>
            <a:ext cx="5663700" cy="823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100"/>
              </a:spcBef>
              <a:spcAft>
                <a:spcPts val="0"/>
              </a:spcAft>
              <a:buClr>
                <a:srgbClr val="000000"/>
              </a:buClr>
              <a:buSzPts val="1100"/>
              <a:buFont typeface="Arial"/>
              <a:buNone/>
            </a:pPr>
            <a:r>
              <a:rPr b="1" i="0" lang="it-IT" sz="1700" u="none" cap="none" strike="noStrike">
                <a:solidFill>
                  <a:schemeClr val="dk1"/>
                </a:solidFill>
                <a:latin typeface="Verdana"/>
                <a:ea typeface="Verdana"/>
                <a:cs typeface="Verdana"/>
                <a:sym typeface="Verdana"/>
              </a:rPr>
              <a:t>Duration:</a:t>
            </a:r>
            <a:r>
              <a:rPr b="0" i="0" lang="it-IT" sz="1700" u="none" cap="none" strike="noStrike">
                <a:solidFill>
                  <a:schemeClr val="dk1"/>
                </a:solidFill>
                <a:latin typeface="Verdana"/>
                <a:ea typeface="Verdana"/>
                <a:cs typeface="Verdana"/>
                <a:sym typeface="Verdana"/>
              </a:rPr>
              <a:t> 1-6 months. </a:t>
            </a:r>
            <a:endParaRPr b="0" i="0" sz="1700" u="none" cap="none" strike="noStrike">
              <a:solidFill>
                <a:schemeClr val="dk1"/>
              </a:solidFill>
              <a:latin typeface="Verdana"/>
              <a:ea typeface="Verdana"/>
              <a:cs typeface="Verdana"/>
              <a:sym typeface="Verdana"/>
            </a:endParaRPr>
          </a:p>
          <a:p>
            <a:pPr indent="0" lvl="0" marL="12700" marR="0" rtl="0" algn="l">
              <a:lnSpc>
                <a:spcPct val="100000"/>
              </a:lnSpc>
              <a:spcBef>
                <a:spcPts val="100"/>
              </a:spcBef>
              <a:spcAft>
                <a:spcPts val="0"/>
              </a:spcAft>
              <a:buClr>
                <a:schemeClr val="dk1"/>
              </a:buClr>
              <a:buSzPts val="1100"/>
              <a:buFont typeface="Arial"/>
              <a:buNone/>
            </a:pPr>
            <a:r>
              <a:t/>
            </a:r>
            <a:endParaRPr b="0" i="0" sz="1700" u="none" cap="none" strike="noStrike">
              <a:solidFill>
                <a:schemeClr val="dk1"/>
              </a:solidFill>
              <a:latin typeface="Verdana"/>
              <a:ea typeface="Verdana"/>
              <a:cs typeface="Verdana"/>
              <a:sym typeface="Verdana"/>
            </a:endParaRPr>
          </a:p>
          <a:p>
            <a:pPr indent="0" lvl="0" marL="12700" marR="0" rtl="0" algn="l">
              <a:lnSpc>
                <a:spcPct val="100000"/>
              </a:lnSpc>
              <a:spcBef>
                <a:spcPts val="100"/>
              </a:spcBef>
              <a:spcAft>
                <a:spcPts val="0"/>
              </a:spcAft>
              <a:buClr>
                <a:srgbClr val="000000"/>
              </a:buClr>
              <a:buSzPts val="1100"/>
              <a:buFont typeface="Arial"/>
              <a:buNone/>
            </a:pPr>
            <a:r>
              <a:rPr lang="it-IT" sz="1700">
                <a:solidFill>
                  <a:schemeClr val="dk1"/>
                </a:solidFill>
                <a:latin typeface="Verdana"/>
                <a:ea typeface="Verdana"/>
                <a:cs typeface="Verdana"/>
                <a:sym typeface="Verdana"/>
              </a:rPr>
              <a:t>Always s</a:t>
            </a:r>
            <a:r>
              <a:rPr b="0" i="0" lang="it-IT" sz="1700" u="none" cap="none" strike="noStrike">
                <a:solidFill>
                  <a:schemeClr val="dk1"/>
                </a:solidFill>
                <a:latin typeface="Verdana"/>
                <a:ea typeface="Verdana"/>
                <a:cs typeface="Verdana"/>
                <a:sym typeface="Verdana"/>
              </a:rPr>
              <a:t>upported </a:t>
            </a:r>
            <a:r>
              <a:rPr lang="it-IT" sz="1700">
                <a:solidFill>
                  <a:schemeClr val="dk1"/>
                </a:solidFill>
                <a:latin typeface="Verdana"/>
                <a:ea typeface="Verdana"/>
                <a:cs typeface="Verdana"/>
                <a:sym typeface="Verdana"/>
              </a:rPr>
              <a:t>by the</a:t>
            </a:r>
            <a:r>
              <a:rPr b="0" i="0" lang="it-IT" sz="1700" u="none" cap="none" strike="noStrike">
                <a:solidFill>
                  <a:schemeClr val="dk1"/>
                </a:solidFill>
                <a:latin typeface="Verdana"/>
                <a:ea typeface="Verdana"/>
                <a:cs typeface="Verdana"/>
                <a:sym typeface="Verdana"/>
              </a:rPr>
              <a:t> Local Contact Point.</a:t>
            </a:r>
            <a:endParaRPr b="0" i="0" sz="1700" u="none" cap="none" strike="noStrike">
              <a:solidFill>
                <a:schemeClr val="dk1"/>
              </a:solidFill>
              <a:latin typeface="Verdana"/>
              <a:ea typeface="Verdana"/>
              <a:cs typeface="Verdana"/>
              <a:sym typeface="Verdana"/>
            </a:endParaRPr>
          </a:p>
        </p:txBody>
      </p:sp>
      <p:sp>
        <p:nvSpPr>
          <p:cNvPr id="228" name="Google Shape;228;p11"/>
          <p:cNvSpPr txBox="1"/>
          <p:nvPr/>
        </p:nvSpPr>
        <p:spPr>
          <a:xfrm>
            <a:off x="9001924" y="7343488"/>
            <a:ext cx="6608700" cy="797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1" i="0" lang="it-IT" sz="1700" u="none" cap="none" strike="noStrike">
                <a:solidFill>
                  <a:schemeClr val="dk1"/>
                </a:solidFill>
                <a:latin typeface="Verdana"/>
                <a:ea typeface="Verdana"/>
                <a:cs typeface="Verdana"/>
                <a:sym typeface="Verdana"/>
              </a:rPr>
              <a:t>Local Contact Points</a:t>
            </a:r>
            <a:r>
              <a:rPr b="0" i="0" lang="it-IT" sz="1700" u="none" cap="none" strike="noStrike">
                <a:solidFill>
                  <a:schemeClr val="dk1"/>
                </a:solidFill>
                <a:latin typeface="Verdana"/>
                <a:ea typeface="Verdana"/>
                <a:cs typeface="Verdana"/>
                <a:sym typeface="Verdana"/>
              </a:rPr>
              <a:t> will assess the secondment. </a:t>
            </a:r>
            <a:endParaRPr b="0" i="0" sz="1700" u="none" cap="none" strike="noStrike">
              <a:solidFill>
                <a:schemeClr val="dk1"/>
              </a:solidFill>
              <a:latin typeface="Verdana"/>
              <a:ea typeface="Verdana"/>
              <a:cs typeface="Verdana"/>
              <a:sym typeface="Verdana"/>
            </a:endParaRPr>
          </a:p>
          <a:p>
            <a:pPr indent="0" lvl="0" marL="1270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Verdana"/>
              <a:ea typeface="Verdana"/>
              <a:cs typeface="Verdana"/>
              <a:sym typeface="Verdana"/>
            </a:endParaRPr>
          </a:p>
          <a:p>
            <a:pPr indent="0" lvl="0" marL="12700" marR="0" rtl="0" algn="l">
              <a:lnSpc>
                <a:spcPct val="100000"/>
              </a:lnSpc>
              <a:spcBef>
                <a:spcPts val="0"/>
              </a:spcBef>
              <a:spcAft>
                <a:spcPts val="0"/>
              </a:spcAft>
              <a:buClr>
                <a:srgbClr val="000000"/>
              </a:buClr>
              <a:buSzPts val="1100"/>
              <a:buFont typeface="Arial"/>
              <a:buNone/>
            </a:pPr>
            <a:r>
              <a:rPr b="0" i="0" lang="it-IT" sz="1700" u="none" cap="none" strike="noStrike">
                <a:solidFill>
                  <a:schemeClr val="dk1"/>
                </a:solidFill>
                <a:latin typeface="Verdana"/>
                <a:ea typeface="Verdana"/>
                <a:cs typeface="Verdana"/>
                <a:sym typeface="Verdana"/>
              </a:rPr>
              <a:t>Final Survey is compulsory before the final payment. </a:t>
            </a:r>
            <a:endParaRPr b="0" i="0" sz="1700" u="none" cap="none" strike="noStrike">
              <a:solidFill>
                <a:schemeClr val="dk1"/>
              </a:solidFill>
              <a:latin typeface="Verdana"/>
              <a:ea typeface="Verdana"/>
              <a:cs typeface="Verdana"/>
              <a:sym typeface="Verdana"/>
            </a:endParaRPr>
          </a:p>
        </p:txBody>
      </p:sp>
      <p:sp>
        <p:nvSpPr>
          <p:cNvPr id="229" name="Google Shape;229;p11"/>
          <p:cNvSpPr txBox="1"/>
          <p:nvPr/>
        </p:nvSpPr>
        <p:spPr>
          <a:xfrm>
            <a:off x="9255824" y="2064350"/>
            <a:ext cx="66087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Arial Black"/>
                <a:ea typeface="Arial Black"/>
                <a:cs typeface="Arial Black"/>
                <a:sym typeface="Arial Black"/>
              </a:rPr>
              <a:t>CONTACTING &amp; PREPARATION PHASE</a:t>
            </a:r>
            <a:endParaRPr b="0" i="0" sz="1800" u="none" cap="none" strike="noStrike">
              <a:solidFill>
                <a:schemeClr val="dk1"/>
              </a:solidFill>
              <a:latin typeface="Arial Black"/>
              <a:ea typeface="Arial Black"/>
              <a:cs typeface="Arial Black"/>
              <a:sym typeface="Arial Black"/>
            </a:endParaRPr>
          </a:p>
        </p:txBody>
      </p:sp>
      <p:sp>
        <p:nvSpPr>
          <p:cNvPr id="230" name="Google Shape;230;p11"/>
          <p:cNvSpPr txBox="1"/>
          <p:nvPr/>
        </p:nvSpPr>
        <p:spPr>
          <a:xfrm>
            <a:off x="9255822" y="4846475"/>
            <a:ext cx="6608700" cy="28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Arial Black"/>
                <a:ea typeface="Arial Black"/>
                <a:cs typeface="Arial Black"/>
                <a:sym typeface="Arial Black"/>
              </a:rPr>
              <a:t>STAY ABROAD</a:t>
            </a:r>
            <a:endParaRPr b="0" i="0" sz="1800" u="none" cap="none" strike="noStrike">
              <a:solidFill>
                <a:schemeClr val="dk1"/>
              </a:solidFill>
              <a:latin typeface="Arial Black"/>
              <a:ea typeface="Arial Black"/>
              <a:cs typeface="Arial Black"/>
              <a:sym typeface="Arial Black"/>
            </a:endParaRPr>
          </a:p>
        </p:txBody>
      </p:sp>
      <p:sp>
        <p:nvSpPr>
          <p:cNvPr id="231" name="Google Shape;231;p11"/>
          <p:cNvSpPr txBox="1"/>
          <p:nvPr/>
        </p:nvSpPr>
        <p:spPr>
          <a:xfrm>
            <a:off x="9255824" y="6912238"/>
            <a:ext cx="6608700" cy="2898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Arial Black"/>
                <a:ea typeface="Arial Black"/>
                <a:cs typeface="Arial Black"/>
                <a:sym typeface="Arial Black"/>
              </a:rPr>
              <a:t>FEEDBACK &amp; FINAL PAYMENT</a:t>
            </a:r>
            <a:endParaRPr b="0" i="0" sz="1800" u="none" cap="none" strike="noStrike">
              <a:solidFill>
                <a:schemeClr val="dk1"/>
              </a:solidFill>
              <a:latin typeface="Arial Black"/>
              <a:ea typeface="Arial Black"/>
              <a:cs typeface="Arial Black"/>
              <a:sym typeface="Arial Black"/>
            </a:endParaRPr>
          </a:p>
        </p:txBody>
      </p:sp>
      <p:sp>
        <p:nvSpPr>
          <p:cNvPr id="232" name="Google Shape;232;p11"/>
          <p:cNvSpPr txBox="1"/>
          <p:nvPr/>
        </p:nvSpPr>
        <p:spPr>
          <a:xfrm>
            <a:off x="8646524" y="1937149"/>
            <a:ext cx="25146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3</a:t>
            </a:r>
            <a:endParaRPr b="0" i="0" sz="3000" u="none" cap="none" strike="noStrike">
              <a:solidFill>
                <a:schemeClr val="dk1"/>
              </a:solidFill>
              <a:latin typeface="Tahoma"/>
              <a:ea typeface="Tahoma"/>
              <a:cs typeface="Tahoma"/>
              <a:sym typeface="Tahoma"/>
            </a:endParaRPr>
          </a:p>
        </p:txBody>
      </p:sp>
      <p:sp>
        <p:nvSpPr>
          <p:cNvPr id="233" name="Google Shape;233;p11"/>
          <p:cNvSpPr txBox="1"/>
          <p:nvPr/>
        </p:nvSpPr>
        <p:spPr>
          <a:xfrm>
            <a:off x="8622902" y="4750073"/>
            <a:ext cx="28829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4</a:t>
            </a:r>
            <a:endParaRPr b="0" i="0" sz="3000" u="none" cap="none" strike="noStrike">
              <a:solidFill>
                <a:schemeClr val="dk1"/>
              </a:solidFill>
              <a:latin typeface="Tahoma"/>
              <a:ea typeface="Tahoma"/>
              <a:cs typeface="Tahoma"/>
              <a:sym typeface="Tahoma"/>
            </a:endParaRPr>
          </a:p>
        </p:txBody>
      </p:sp>
      <p:sp>
        <p:nvSpPr>
          <p:cNvPr id="234" name="Google Shape;234;p11"/>
          <p:cNvSpPr txBox="1"/>
          <p:nvPr/>
        </p:nvSpPr>
        <p:spPr>
          <a:xfrm>
            <a:off x="8645762" y="6815855"/>
            <a:ext cx="252095"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5</a:t>
            </a:r>
            <a:endParaRPr b="0" i="0" sz="3000" u="none" cap="none" strike="noStrike">
              <a:solidFill>
                <a:schemeClr val="dk1"/>
              </a:solidFill>
              <a:latin typeface="Tahoma"/>
              <a:ea typeface="Tahoma"/>
              <a:cs typeface="Tahoma"/>
              <a:sym typeface="Tahoma"/>
            </a:endParaRPr>
          </a:p>
        </p:txBody>
      </p:sp>
      <p:grpSp>
        <p:nvGrpSpPr>
          <p:cNvPr id="235" name="Google Shape;235;p11"/>
          <p:cNvGrpSpPr/>
          <p:nvPr/>
        </p:nvGrpSpPr>
        <p:grpSpPr>
          <a:xfrm>
            <a:off x="8528050" y="0"/>
            <a:ext cx="473877" cy="7308856"/>
            <a:chOff x="8528050" y="0"/>
            <a:chExt cx="473877" cy="7308856"/>
          </a:xfrm>
        </p:grpSpPr>
        <p:sp>
          <p:nvSpPr>
            <p:cNvPr id="236" name="Google Shape;236;p11"/>
            <p:cNvSpPr/>
            <p:nvPr/>
          </p:nvSpPr>
          <p:spPr>
            <a:xfrm>
              <a:off x="8528050" y="1960048"/>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7" name="Google Shape;237;p11"/>
            <p:cNvSpPr/>
            <p:nvPr/>
          </p:nvSpPr>
          <p:spPr>
            <a:xfrm>
              <a:off x="8772000" y="0"/>
              <a:ext cx="0" cy="1955800"/>
            </a:xfrm>
            <a:custGeom>
              <a:rect b="b" l="l" r="r" t="t"/>
              <a:pathLst>
                <a:path extrusionOk="0" h="1955800" w="120000">
                  <a:moveTo>
                    <a:pt x="0" y="0"/>
                  </a:moveTo>
                  <a:lnTo>
                    <a:pt x="0" y="195533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p11"/>
            <p:cNvSpPr/>
            <p:nvPr/>
          </p:nvSpPr>
          <p:spPr>
            <a:xfrm>
              <a:off x="8532027" y="4773048"/>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9" name="Google Shape;239;p11"/>
            <p:cNvSpPr/>
            <p:nvPr/>
          </p:nvSpPr>
          <p:spPr>
            <a:xfrm>
              <a:off x="8772000" y="2424977"/>
              <a:ext cx="0" cy="2332355"/>
            </a:xfrm>
            <a:custGeom>
              <a:rect b="b" l="l" r="r" t="t"/>
              <a:pathLst>
                <a:path extrusionOk="0" h="2332354" w="120000">
                  <a:moveTo>
                    <a:pt x="0" y="0"/>
                  </a:moveTo>
                  <a:lnTo>
                    <a:pt x="0" y="2332075"/>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11"/>
            <p:cNvSpPr/>
            <p:nvPr/>
          </p:nvSpPr>
          <p:spPr>
            <a:xfrm>
              <a:off x="8528050" y="6838956"/>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11"/>
            <p:cNvSpPr/>
            <p:nvPr/>
          </p:nvSpPr>
          <p:spPr>
            <a:xfrm>
              <a:off x="8772000" y="5237977"/>
              <a:ext cx="0" cy="1585595"/>
            </a:xfrm>
            <a:custGeom>
              <a:rect b="b" l="l" r="r" t="t"/>
              <a:pathLst>
                <a:path extrusionOk="0" h="1585595" w="120000">
                  <a:moveTo>
                    <a:pt x="0" y="0"/>
                  </a:moveTo>
                  <a:lnTo>
                    <a:pt x="0" y="1584972"/>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2" name="Google Shape;242;p11"/>
          <p:cNvGrpSpPr/>
          <p:nvPr/>
        </p:nvGrpSpPr>
        <p:grpSpPr>
          <a:xfrm>
            <a:off x="0" y="0"/>
            <a:ext cx="673100" cy="10160000"/>
            <a:chOff x="0" y="0"/>
            <a:chExt cx="673100" cy="10160000"/>
          </a:xfrm>
        </p:grpSpPr>
        <p:sp>
          <p:nvSpPr>
            <p:cNvPr id="243" name="Google Shape;243;p11"/>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4" name="Google Shape;244;p11"/>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p11"/>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3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6" name="Google Shape;246;p11"/>
            <p:cNvSpPr/>
            <p:nvPr/>
          </p:nvSpPr>
          <p:spPr>
            <a:xfrm>
              <a:off x="0" y="2541993"/>
              <a:ext cx="673100" cy="2540635"/>
            </a:xfrm>
            <a:custGeom>
              <a:rect b="b" l="l" r="r" t="t"/>
              <a:pathLst>
                <a:path extrusionOk="0" h="2540635" w="673100">
                  <a:moveTo>
                    <a:pt x="673100" y="0"/>
                  </a:moveTo>
                  <a:lnTo>
                    <a:pt x="0" y="0"/>
                  </a:lnTo>
                  <a:lnTo>
                    <a:pt x="0" y="2540012"/>
                  </a:lnTo>
                  <a:lnTo>
                    <a:pt x="673100" y="2540012"/>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11"/>
          <p:cNvSpPr txBox="1"/>
          <p:nvPr/>
        </p:nvSpPr>
        <p:spPr>
          <a:xfrm>
            <a:off x="1822100" y="2819663"/>
            <a:ext cx="6608700" cy="24576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100"/>
              </a:spcBef>
              <a:spcAft>
                <a:spcPts val="0"/>
              </a:spcAft>
              <a:buClr>
                <a:srgbClr val="000000"/>
              </a:buClr>
              <a:buSzPts val="1100"/>
              <a:buFont typeface="Arial"/>
              <a:buNone/>
            </a:pPr>
            <a:r>
              <a:rPr b="1" i="0" lang="it-IT" sz="1700" u="none" cap="none" strike="noStrike">
                <a:solidFill>
                  <a:schemeClr val="dk1"/>
                </a:solidFill>
                <a:latin typeface="Verdana"/>
                <a:ea typeface="Verdana"/>
                <a:cs typeface="Verdana"/>
                <a:sym typeface="Verdana"/>
              </a:rPr>
              <a:t>Registering in the Matchmaking platform is compulsory.</a:t>
            </a:r>
            <a:endParaRPr b="1"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100"/>
              </a:spcBef>
              <a:spcAft>
                <a:spcPts val="0"/>
              </a:spcAft>
              <a:buClr>
                <a:schemeClr val="dk1"/>
              </a:buClr>
              <a:buSzPts val="1100"/>
              <a:buFont typeface="Arial"/>
              <a:buNone/>
            </a:pPr>
            <a:r>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100"/>
              </a:spcBef>
              <a:spcAft>
                <a:spcPts val="0"/>
              </a:spcAft>
              <a:buClr>
                <a:schemeClr val="dk1"/>
              </a:buClr>
              <a:buSzPts val="1100"/>
              <a:buFont typeface="Arial"/>
              <a:buNone/>
            </a:pPr>
            <a:r>
              <a:rPr b="1" i="0" lang="it-IT" sz="1700" u="none" cap="none" strike="noStrike">
                <a:solidFill>
                  <a:schemeClr val="dk1"/>
                </a:solidFill>
                <a:latin typeface="Verdana"/>
                <a:ea typeface="Verdana"/>
                <a:cs typeface="Verdana"/>
                <a:sym typeface="Verdana"/>
              </a:rPr>
              <a:t>SME Declaration to be signed</a:t>
            </a:r>
            <a:r>
              <a:rPr b="0" i="0" lang="it-IT" sz="1700" u="none" cap="none" strike="noStrike">
                <a:solidFill>
                  <a:schemeClr val="dk1"/>
                </a:solidFill>
                <a:latin typeface="Verdana"/>
                <a:ea typeface="Verdana"/>
                <a:cs typeface="Verdana"/>
                <a:sym typeface="Verdana"/>
              </a:rPr>
              <a:t> (</a:t>
            </a:r>
            <a:r>
              <a:rPr b="0" i="1" lang="it-IT" sz="1700" u="none" cap="none" strike="noStrike">
                <a:solidFill>
                  <a:schemeClr val="dk1"/>
                </a:solidFill>
                <a:latin typeface="Verdana"/>
                <a:ea typeface="Verdana"/>
                <a:cs typeface="Verdana"/>
                <a:sym typeface="Verdana"/>
              </a:rPr>
              <a:t>provided by the </a:t>
            </a:r>
            <a:endParaRPr b="0" i="1" sz="1700" u="none" cap="none" strike="noStrike">
              <a:solidFill>
                <a:schemeClr val="dk1"/>
              </a:solidFill>
              <a:latin typeface="Verdana"/>
              <a:ea typeface="Verdana"/>
              <a:cs typeface="Verdana"/>
              <a:sym typeface="Verdana"/>
            </a:endParaRPr>
          </a:p>
          <a:p>
            <a:pPr indent="0" lvl="0" marL="12700" marR="5080" rtl="0" algn="l">
              <a:lnSpc>
                <a:spcPct val="100000"/>
              </a:lnSpc>
              <a:spcBef>
                <a:spcPts val="100"/>
              </a:spcBef>
              <a:spcAft>
                <a:spcPts val="0"/>
              </a:spcAft>
              <a:buClr>
                <a:srgbClr val="000000"/>
              </a:buClr>
              <a:buSzPts val="1100"/>
              <a:buFont typeface="Arial"/>
              <a:buNone/>
            </a:pPr>
            <a:r>
              <a:rPr b="0" i="1" lang="it-IT" sz="1700" u="none" cap="none" strike="noStrike">
                <a:solidFill>
                  <a:schemeClr val="dk1"/>
                </a:solidFill>
                <a:latin typeface="Verdana"/>
                <a:ea typeface="Verdana"/>
                <a:cs typeface="Verdana"/>
                <a:sym typeface="Verdana"/>
              </a:rPr>
              <a:t>MobiliseSME</a:t>
            </a:r>
            <a:r>
              <a:rPr b="0" i="0" lang="it-IT" sz="1700" u="none" cap="none" strike="noStrike">
                <a:solidFill>
                  <a:schemeClr val="dk1"/>
                </a:solidFill>
                <a:latin typeface="Verdana"/>
                <a:ea typeface="Verdana"/>
                <a:cs typeface="Verdana"/>
                <a:sym typeface="Verdana"/>
              </a:rPr>
              <a:t>).</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100"/>
              </a:spcBef>
              <a:spcAft>
                <a:spcPts val="0"/>
              </a:spcAft>
              <a:buClr>
                <a:schemeClr val="dk1"/>
              </a:buClr>
              <a:buSzPts val="1100"/>
              <a:buFont typeface="Arial"/>
              <a:buNone/>
            </a:pPr>
            <a:r>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100"/>
              </a:spcBef>
              <a:spcAft>
                <a:spcPts val="0"/>
              </a:spcAft>
              <a:buClr>
                <a:schemeClr val="dk1"/>
              </a:buClr>
              <a:buSzPts val="1100"/>
              <a:buFont typeface="Arial"/>
              <a:buNone/>
            </a:pPr>
            <a:r>
              <a:rPr b="0" i="0" lang="it-IT" sz="1700" u="none" cap="none" strike="noStrike">
                <a:solidFill>
                  <a:schemeClr val="dk1"/>
                </a:solidFill>
                <a:latin typeface="Verdana"/>
                <a:ea typeface="Verdana"/>
                <a:cs typeface="Verdana"/>
                <a:sym typeface="Verdana"/>
              </a:rPr>
              <a:t>Participating countries: EU member States; Iceland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100"/>
              </a:spcBef>
              <a:spcAft>
                <a:spcPts val="0"/>
              </a:spcAft>
              <a:buClr>
                <a:schemeClr val="dk1"/>
              </a:buClr>
              <a:buSzPts val="1100"/>
              <a:buFont typeface="Arial"/>
              <a:buNone/>
            </a:pPr>
            <a:r>
              <a:rPr b="0" i="0" lang="it-IT" sz="1700" u="none" cap="none" strike="noStrike">
                <a:solidFill>
                  <a:schemeClr val="dk1"/>
                </a:solidFill>
                <a:latin typeface="Verdana"/>
                <a:ea typeface="Verdana"/>
                <a:cs typeface="Verdana"/>
                <a:sym typeface="Verdana"/>
              </a:rPr>
              <a:t>and Norway; Albania, Republic of North Macedonia, </a:t>
            </a:r>
            <a:endParaRPr b="0" i="0" sz="1700" u="none" cap="none" strike="noStrike">
              <a:solidFill>
                <a:schemeClr val="dk1"/>
              </a:solidFill>
              <a:latin typeface="Verdana"/>
              <a:ea typeface="Verdana"/>
              <a:cs typeface="Verdana"/>
              <a:sym typeface="Verdana"/>
            </a:endParaRPr>
          </a:p>
          <a:p>
            <a:pPr indent="0" lvl="0" marL="12700" marR="5080" rtl="0" algn="l">
              <a:lnSpc>
                <a:spcPct val="100000"/>
              </a:lnSpc>
              <a:spcBef>
                <a:spcPts val="100"/>
              </a:spcBef>
              <a:spcAft>
                <a:spcPts val="0"/>
              </a:spcAft>
              <a:buClr>
                <a:srgbClr val="000000"/>
              </a:buClr>
              <a:buSzPts val="1100"/>
              <a:buFont typeface="Arial"/>
              <a:buNone/>
            </a:pPr>
            <a:r>
              <a:rPr b="0" i="0" lang="it-IT" sz="1700" u="none" cap="none" strike="noStrike">
                <a:solidFill>
                  <a:schemeClr val="dk1"/>
                </a:solidFill>
                <a:latin typeface="Verdana"/>
                <a:ea typeface="Verdana"/>
                <a:cs typeface="Verdana"/>
                <a:sym typeface="Verdana"/>
              </a:rPr>
              <a:t>Montenegro, Serbia and Turkey. </a:t>
            </a:r>
            <a:endParaRPr b="0" i="0" sz="1700" u="none" cap="none" strike="noStrike">
              <a:solidFill>
                <a:schemeClr val="dk1"/>
              </a:solidFill>
              <a:latin typeface="Verdana"/>
              <a:ea typeface="Verdana"/>
              <a:cs typeface="Verdana"/>
              <a:sym typeface="Verdana"/>
            </a:endParaRPr>
          </a:p>
        </p:txBody>
      </p:sp>
      <p:pic>
        <p:nvPicPr>
          <p:cNvPr id="248" name="Google Shape;248;p11"/>
          <p:cNvPicPr preferRelativeResize="0"/>
          <p:nvPr/>
        </p:nvPicPr>
        <p:blipFill rotWithShape="1">
          <a:blip r:embed="rId5">
            <a:alphaModFix/>
          </a:blip>
          <a:srcRect b="0" l="0" r="0" t="0"/>
          <a:stretch/>
        </p:blipFill>
        <p:spPr>
          <a:xfrm>
            <a:off x="902771" y="271429"/>
            <a:ext cx="1050925" cy="10454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3"/>
          <p:cNvSpPr txBox="1"/>
          <p:nvPr/>
        </p:nvSpPr>
        <p:spPr>
          <a:xfrm>
            <a:off x="9049122" y="2664982"/>
            <a:ext cx="6318000" cy="2508600"/>
          </a:xfrm>
          <a:prstGeom prst="rect">
            <a:avLst/>
          </a:prstGeom>
          <a:noFill/>
          <a:ln>
            <a:noFill/>
          </a:ln>
        </p:spPr>
        <p:txBody>
          <a:bodyPr anchorCtr="0" anchor="t" bIns="0" lIns="0" spcFirstLastPara="1" rIns="0" wrap="square" tIns="11275">
            <a:spAutoFit/>
          </a:bodyPr>
          <a:lstStyle/>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IDENTITY DOCUMENT</a:t>
            </a:r>
            <a:endParaRPr i="0" sz="2667" u="none" cap="none" strike="noStrike">
              <a:solidFill>
                <a:srgbClr val="57414A"/>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CURRICULUM VITAE</a:t>
            </a:r>
            <a:endParaRPr i="0" sz="2667" u="none" cap="none" strike="noStrike">
              <a:solidFill>
                <a:srgbClr val="57414A"/>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SME MOBILISE DECLARATION</a:t>
            </a:r>
            <a:endParaRPr i="0" sz="2667" u="none" cap="none" strike="noStrike">
              <a:solidFill>
                <a:srgbClr val="57414A"/>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ACTIVITY PLAN</a:t>
            </a:r>
            <a:endParaRPr i="0" sz="2667" u="none" cap="none" strike="noStrike">
              <a:solidFill>
                <a:srgbClr val="57414A"/>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FINANCIAL AGREEMENT</a:t>
            </a:r>
            <a:endParaRPr i="0" sz="2667" u="none" cap="none" strike="noStrike">
              <a:solidFill>
                <a:srgbClr val="57414A"/>
              </a:solidFill>
              <a:latin typeface="Verdana"/>
              <a:ea typeface="Verdana"/>
              <a:cs typeface="Verdana"/>
              <a:sym typeface="Verdana"/>
            </a:endParaRPr>
          </a:p>
        </p:txBody>
      </p:sp>
      <p:sp>
        <p:nvSpPr>
          <p:cNvPr id="254" name="Google Shape;254;p13"/>
          <p:cNvSpPr txBox="1"/>
          <p:nvPr/>
        </p:nvSpPr>
        <p:spPr>
          <a:xfrm>
            <a:off x="9049137" y="6477151"/>
            <a:ext cx="5609100" cy="1560900"/>
          </a:xfrm>
          <a:prstGeom prst="rect">
            <a:avLst/>
          </a:prstGeom>
          <a:noFill/>
          <a:ln>
            <a:noFill/>
          </a:ln>
        </p:spPr>
        <p:txBody>
          <a:bodyPr anchorCtr="0" anchor="t" bIns="0" lIns="0" spcFirstLastPara="1" rIns="0" wrap="square" tIns="95950">
            <a:spAutoFit/>
          </a:bodyPr>
          <a:lstStyle/>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FEEDBACK SURVEY</a:t>
            </a:r>
            <a:endParaRPr i="0" sz="2667" u="none" cap="none" strike="noStrike">
              <a:solidFill>
                <a:srgbClr val="57414A"/>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WRITTEN INTERVIEW</a:t>
            </a:r>
            <a:endParaRPr i="0" sz="2667" u="none" cap="none" strike="noStrike">
              <a:solidFill>
                <a:srgbClr val="57414A"/>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i="0" lang="it-IT" sz="2667" u="none" cap="none" strike="noStrike">
                <a:solidFill>
                  <a:srgbClr val="57414A"/>
                </a:solidFill>
                <a:latin typeface="Verdana"/>
                <a:ea typeface="Verdana"/>
                <a:cs typeface="Verdana"/>
                <a:sym typeface="Verdana"/>
              </a:rPr>
              <a:t>MOBILITY SUCCESS STORY</a:t>
            </a:r>
            <a:endParaRPr i="0" sz="2667" u="none" cap="none" strike="noStrike">
              <a:solidFill>
                <a:srgbClr val="57414A"/>
              </a:solidFill>
              <a:latin typeface="Verdana"/>
              <a:ea typeface="Verdana"/>
              <a:cs typeface="Verdana"/>
              <a:sym typeface="Verdana"/>
            </a:endParaRPr>
          </a:p>
        </p:txBody>
      </p:sp>
      <p:pic>
        <p:nvPicPr>
          <p:cNvPr id="255" name="Google Shape;255;p13"/>
          <p:cNvPicPr preferRelativeResize="0"/>
          <p:nvPr/>
        </p:nvPicPr>
        <p:blipFill rotWithShape="1">
          <a:blip r:embed="rId3">
            <a:alphaModFix/>
          </a:blip>
          <a:srcRect b="0" l="0" r="0" t="0"/>
          <a:stretch/>
        </p:blipFill>
        <p:spPr>
          <a:xfrm>
            <a:off x="1366500" y="2336800"/>
            <a:ext cx="7184833" cy="6934200"/>
          </a:xfrm>
          <a:prstGeom prst="rect">
            <a:avLst/>
          </a:prstGeom>
          <a:noFill/>
          <a:ln>
            <a:noFill/>
          </a:ln>
        </p:spPr>
      </p:pic>
      <p:grpSp>
        <p:nvGrpSpPr>
          <p:cNvPr id="256" name="Google Shape;256;p13"/>
          <p:cNvGrpSpPr/>
          <p:nvPr/>
        </p:nvGrpSpPr>
        <p:grpSpPr>
          <a:xfrm>
            <a:off x="0" y="0"/>
            <a:ext cx="673100" cy="10160000"/>
            <a:chOff x="0" y="0"/>
            <a:chExt cx="673100" cy="10160000"/>
          </a:xfrm>
        </p:grpSpPr>
        <p:sp>
          <p:nvSpPr>
            <p:cNvPr id="257" name="Google Shape;257;p13"/>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8" name="Google Shape;258;p13"/>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13"/>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3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13"/>
            <p:cNvSpPr/>
            <p:nvPr/>
          </p:nvSpPr>
          <p:spPr>
            <a:xfrm>
              <a:off x="0" y="2541993"/>
              <a:ext cx="673100" cy="2540635"/>
            </a:xfrm>
            <a:custGeom>
              <a:rect b="b" l="l" r="r" t="t"/>
              <a:pathLst>
                <a:path extrusionOk="0" h="2540635" w="673100">
                  <a:moveTo>
                    <a:pt x="673100" y="0"/>
                  </a:moveTo>
                  <a:lnTo>
                    <a:pt x="0" y="0"/>
                  </a:lnTo>
                  <a:lnTo>
                    <a:pt x="0" y="2540012"/>
                  </a:lnTo>
                  <a:lnTo>
                    <a:pt x="673100" y="2540012"/>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13"/>
          <p:cNvSpPr txBox="1"/>
          <p:nvPr/>
        </p:nvSpPr>
        <p:spPr>
          <a:xfrm>
            <a:off x="5199700" y="732900"/>
            <a:ext cx="5856600" cy="6285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4000"/>
              <a:buFont typeface="Arial"/>
              <a:buNone/>
            </a:pPr>
            <a:r>
              <a:rPr b="1" i="0" lang="it-IT" sz="4000" u="none" cap="none" strike="noStrike">
                <a:solidFill>
                  <a:srgbClr val="135388"/>
                </a:solidFill>
                <a:latin typeface="Tahoma"/>
                <a:ea typeface="Tahoma"/>
                <a:cs typeface="Tahoma"/>
                <a:sym typeface="Tahoma"/>
              </a:rPr>
              <a:t>R</a:t>
            </a:r>
            <a:r>
              <a:rPr b="1" lang="it-IT" sz="4000">
                <a:solidFill>
                  <a:srgbClr val="135388"/>
                </a:solidFill>
                <a:latin typeface="Tahoma"/>
                <a:ea typeface="Tahoma"/>
                <a:cs typeface="Tahoma"/>
                <a:sym typeface="Tahoma"/>
              </a:rPr>
              <a:t>equested documents</a:t>
            </a:r>
            <a:endParaRPr b="1" i="0" sz="4000" u="none" cap="none" strike="noStrike">
              <a:solidFill>
                <a:srgbClr val="135388"/>
              </a:solidFill>
              <a:latin typeface="Tahoma"/>
              <a:ea typeface="Tahoma"/>
              <a:cs typeface="Tahoma"/>
              <a:sym typeface="Tahoma"/>
            </a:endParaRPr>
          </a:p>
        </p:txBody>
      </p:sp>
      <p:sp>
        <p:nvSpPr>
          <p:cNvPr id="262" name="Google Shape;262;p13"/>
          <p:cNvSpPr/>
          <p:nvPr/>
        </p:nvSpPr>
        <p:spPr>
          <a:xfrm>
            <a:off x="6235703" y="1361388"/>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63" name="Google Shape;263;p13"/>
          <p:cNvPicPr preferRelativeResize="0"/>
          <p:nvPr/>
        </p:nvPicPr>
        <p:blipFill rotWithShape="1">
          <a:blip r:embed="rId4">
            <a:alphaModFix/>
          </a:blip>
          <a:srcRect b="0" l="0" r="0" t="0"/>
          <a:stretch/>
        </p:blipFill>
        <p:spPr>
          <a:xfrm>
            <a:off x="14985952" y="9355897"/>
            <a:ext cx="635047" cy="423102"/>
          </a:xfrm>
          <a:prstGeom prst="rect">
            <a:avLst/>
          </a:prstGeom>
          <a:noFill/>
          <a:ln>
            <a:noFill/>
          </a:ln>
        </p:spPr>
      </p:pic>
      <p:sp>
        <p:nvSpPr>
          <p:cNvPr id="264" name="Google Shape;264;p13"/>
          <p:cNvSpPr txBox="1"/>
          <p:nvPr/>
        </p:nvSpPr>
        <p:spPr>
          <a:xfrm>
            <a:off x="13818925" y="9427208"/>
            <a:ext cx="1050900" cy="428400"/>
          </a:xfrm>
          <a:prstGeom prst="rect">
            <a:avLst/>
          </a:prstGeom>
          <a:noFill/>
          <a:ln>
            <a:noFill/>
          </a:ln>
        </p:spPr>
        <p:txBody>
          <a:bodyPr anchorCtr="0" anchor="t" bIns="0" lIns="0" spcFirstLastPara="1" rIns="0" wrap="square" tIns="12700">
            <a:spAutoFit/>
          </a:bodyPr>
          <a:lstStyle/>
          <a:p>
            <a:pPr indent="-97790" lvl="0" marL="109854" marR="5080" rtl="0" algn="l">
              <a:lnSpc>
                <a:spcPct val="100000"/>
              </a:lnSpc>
              <a:spcBef>
                <a:spcPts val="0"/>
              </a:spcBef>
              <a:spcAft>
                <a:spcPts val="0"/>
              </a:spcAft>
              <a:buClr>
                <a:srgbClr val="000000"/>
              </a:buClr>
              <a:buSzPts val="900"/>
              <a:buFont typeface="Arial"/>
              <a:buNone/>
            </a:pPr>
            <a:r>
              <a:rPr b="0" i="0" lang="it-IT" sz="900" u="none" cap="none" strike="noStrike">
                <a:solidFill>
                  <a:schemeClr val="dk1"/>
                </a:solidFill>
                <a:latin typeface="Verdana"/>
                <a:ea typeface="Verdana"/>
                <a:cs typeface="Verdana"/>
                <a:sym typeface="Verdana"/>
              </a:rPr>
              <a:t>An initiative of the  European Union</a:t>
            </a:r>
            <a:endParaRPr b="0" i="0" sz="900" u="none" cap="none" strike="noStrike">
              <a:solidFill>
                <a:schemeClr val="dk1"/>
              </a:solidFill>
              <a:latin typeface="Verdana"/>
              <a:ea typeface="Verdana"/>
              <a:cs typeface="Verdana"/>
              <a:sym typeface="Verdana"/>
            </a:endParaRPr>
          </a:p>
        </p:txBody>
      </p:sp>
      <p:pic>
        <p:nvPicPr>
          <p:cNvPr id="265" name="Google Shape;265;p13"/>
          <p:cNvPicPr preferRelativeResize="0"/>
          <p:nvPr/>
        </p:nvPicPr>
        <p:blipFill rotWithShape="1">
          <a:blip r:embed="rId5">
            <a:alphaModFix/>
          </a:blip>
          <a:srcRect b="0" l="0" r="0" t="0"/>
          <a:stretch/>
        </p:blipFill>
        <p:spPr>
          <a:xfrm>
            <a:off x="902771" y="271429"/>
            <a:ext cx="1050925" cy="10454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pSp>
        <p:nvGrpSpPr>
          <p:cNvPr id="270" name="Google Shape;270;p15"/>
          <p:cNvGrpSpPr/>
          <p:nvPr/>
        </p:nvGrpSpPr>
        <p:grpSpPr>
          <a:xfrm>
            <a:off x="1391200" y="1476345"/>
            <a:ext cx="8686528" cy="8407176"/>
            <a:chOff x="490864" y="1193476"/>
            <a:chExt cx="7481292" cy="8685099"/>
          </a:xfrm>
        </p:grpSpPr>
        <p:sp>
          <p:nvSpPr>
            <p:cNvPr id="271" name="Google Shape;271;p15"/>
            <p:cNvSpPr/>
            <p:nvPr/>
          </p:nvSpPr>
          <p:spPr>
            <a:xfrm>
              <a:off x="490864" y="1237447"/>
              <a:ext cx="7481292" cy="8641128"/>
            </a:xfrm>
            <a:custGeom>
              <a:rect b="b" l="l" r="r" t="t"/>
              <a:pathLst>
                <a:path extrusionOk="0" h="7820025" w="8429625">
                  <a:moveTo>
                    <a:pt x="8429624" y="7820024"/>
                  </a:moveTo>
                  <a:lnTo>
                    <a:pt x="0" y="7820024"/>
                  </a:lnTo>
                  <a:lnTo>
                    <a:pt x="0" y="0"/>
                  </a:lnTo>
                  <a:lnTo>
                    <a:pt x="8429624" y="0"/>
                  </a:lnTo>
                  <a:lnTo>
                    <a:pt x="8429624" y="7820024"/>
                  </a:lnTo>
                  <a:close/>
                </a:path>
              </a:pathLst>
            </a:custGeom>
            <a:solidFill>
              <a:srgbClr val="FFF065">
                <a:alpha val="26274"/>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72" name="Google Shape;272;p15"/>
            <p:cNvSpPr txBox="1"/>
            <p:nvPr/>
          </p:nvSpPr>
          <p:spPr>
            <a:xfrm>
              <a:off x="549612" y="1193476"/>
              <a:ext cx="7363800" cy="8591400"/>
            </a:xfrm>
            <a:prstGeom prst="rect">
              <a:avLst/>
            </a:prstGeom>
            <a:noFill/>
            <a:ln>
              <a:noFill/>
            </a:ln>
          </p:spPr>
          <p:txBody>
            <a:bodyPr anchorCtr="0" anchor="t" bIns="0" lIns="0" spcFirstLastPara="1" rIns="0" wrap="square" tIns="95950">
              <a:spAutoFit/>
            </a:bodyPr>
            <a:lstStyle/>
            <a:p>
              <a:pPr indent="-406400" lvl="0" marL="457200" marR="0" rtl="0" algn="l">
                <a:lnSpc>
                  <a:spcPct val="115000"/>
                </a:lnSpc>
                <a:spcBef>
                  <a:spcPts val="0"/>
                </a:spcBef>
                <a:spcAft>
                  <a:spcPts val="0"/>
                </a:spcAft>
                <a:buClr>
                  <a:schemeClr val="dk2"/>
                </a:buClr>
                <a:buSzPts val="2800"/>
                <a:buFont typeface="Verdana"/>
                <a:buChar char="●"/>
              </a:pPr>
              <a:r>
                <a:rPr i="0" lang="it-IT" sz="2500" u="none" cap="none" strike="noStrike">
                  <a:solidFill>
                    <a:srgbClr val="57414A"/>
                  </a:solidFill>
                  <a:latin typeface="Verdana"/>
                  <a:ea typeface="Verdana"/>
                  <a:cs typeface="Verdana"/>
                  <a:sym typeface="Verdana"/>
                </a:rPr>
                <a:t>PROVIDES INFORMATION TO PARTICIPANTS BEFORE DEPARTURE</a:t>
              </a:r>
              <a:br>
                <a:rPr i="0" lang="it-IT" sz="2500" u="none" cap="none" strike="noStrike">
                  <a:solidFill>
                    <a:srgbClr val="57414A"/>
                  </a:solidFill>
                  <a:latin typeface="Verdana"/>
                  <a:ea typeface="Verdana"/>
                  <a:cs typeface="Verdana"/>
                  <a:sym typeface="Verdana"/>
                </a:rPr>
              </a:br>
              <a:endParaRPr i="0" sz="2500" u="none" cap="none" strike="noStrike">
                <a:solidFill>
                  <a:srgbClr val="57414A"/>
                </a:solidFill>
                <a:latin typeface="Verdana"/>
                <a:ea typeface="Verdana"/>
                <a:cs typeface="Verdana"/>
                <a:sym typeface="Verdana"/>
              </a:endParaRPr>
            </a:p>
            <a:p>
              <a:pPr indent="-406400" lvl="0" marL="457200" marR="0" rtl="0" algn="l">
                <a:lnSpc>
                  <a:spcPct val="115000"/>
                </a:lnSpc>
                <a:spcBef>
                  <a:spcPts val="0"/>
                </a:spcBef>
                <a:spcAft>
                  <a:spcPts val="0"/>
                </a:spcAft>
                <a:buClr>
                  <a:schemeClr val="dk2"/>
                </a:buClr>
                <a:buSzPts val="2800"/>
                <a:buFont typeface="Verdana"/>
                <a:buChar char="●"/>
              </a:pPr>
              <a:r>
                <a:rPr i="0" lang="it-IT" sz="2500" u="none" cap="none" strike="noStrike">
                  <a:solidFill>
                    <a:srgbClr val="57414A"/>
                  </a:solidFill>
                  <a:latin typeface="Verdana"/>
                  <a:ea typeface="Verdana"/>
                  <a:cs typeface="Verdana"/>
                  <a:sym typeface="Verdana"/>
                </a:rPr>
                <a:t>SUPPORT IN THE CREATION OF MATCHES AND COORDINATION WITH THE LOCAL CONTACT POINT OF THE OTHER SME</a:t>
              </a:r>
              <a:br>
                <a:rPr i="0" lang="it-IT" sz="2500" u="none" cap="none" strike="noStrike">
                  <a:solidFill>
                    <a:srgbClr val="57414A"/>
                  </a:solidFill>
                  <a:latin typeface="Verdana"/>
                  <a:ea typeface="Verdana"/>
                  <a:cs typeface="Verdana"/>
                  <a:sym typeface="Verdana"/>
                </a:rPr>
              </a:br>
              <a:endParaRPr i="0" sz="2500" u="none" cap="none" strike="noStrike">
                <a:solidFill>
                  <a:srgbClr val="57414A"/>
                </a:solidFill>
                <a:latin typeface="Verdana"/>
                <a:ea typeface="Verdana"/>
                <a:cs typeface="Verdana"/>
                <a:sym typeface="Verdana"/>
              </a:endParaRPr>
            </a:p>
            <a:p>
              <a:pPr indent="-406400" lvl="0" marL="457200" marR="0" rtl="0" algn="l">
                <a:lnSpc>
                  <a:spcPct val="115000"/>
                </a:lnSpc>
                <a:spcBef>
                  <a:spcPts val="0"/>
                </a:spcBef>
                <a:spcAft>
                  <a:spcPts val="0"/>
                </a:spcAft>
                <a:buClr>
                  <a:schemeClr val="dk2"/>
                </a:buClr>
                <a:buSzPts val="2800"/>
                <a:buFont typeface="Verdana"/>
                <a:buChar char="●"/>
              </a:pPr>
              <a:r>
                <a:rPr i="0" lang="it-IT" sz="2500" u="none" cap="none" strike="noStrike">
                  <a:solidFill>
                    <a:srgbClr val="57414A"/>
                  </a:solidFill>
                  <a:latin typeface="Verdana"/>
                  <a:ea typeface="Verdana"/>
                  <a:cs typeface="Verdana"/>
                  <a:sym typeface="Verdana"/>
                </a:rPr>
                <a:t>SUPPORT IN THE REALIZATION OF THE ACTIVITY PLAN</a:t>
              </a:r>
              <a:br>
                <a:rPr i="0" lang="it-IT" sz="2500" u="none" cap="none" strike="noStrike">
                  <a:solidFill>
                    <a:srgbClr val="57414A"/>
                  </a:solidFill>
                  <a:latin typeface="Verdana"/>
                  <a:ea typeface="Verdana"/>
                  <a:cs typeface="Verdana"/>
                  <a:sym typeface="Verdana"/>
                </a:rPr>
              </a:br>
              <a:endParaRPr i="0" sz="2500" u="none" cap="none" strike="noStrike">
                <a:solidFill>
                  <a:srgbClr val="57414A"/>
                </a:solidFill>
                <a:latin typeface="Verdana"/>
                <a:ea typeface="Verdana"/>
                <a:cs typeface="Verdana"/>
                <a:sym typeface="Verdana"/>
              </a:endParaRPr>
            </a:p>
            <a:p>
              <a:pPr indent="-406400" lvl="0" marL="457200" marR="0" rtl="0" algn="l">
                <a:lnSpc>
                  <a:spcPct val="115000"/>
                </a:lnSpc>
                <a:spcBef>
                  <a:spcPts val="0"/>
                </a:spcBef>
                <a:spcAft>
                  <a:spcPts val="0"/>
                </a:spcAft>
                <a:buClr>
                  <a:schemeClr val="dk2"/>
                </a:buClr>
                <a:buSzPts val="2800"/>
                <a:buFont typeface="Verdana"/>
                <a:buChar char="●"/>
              </a:pPr>
              <a:r>
                <a:rPr i="0" lang="it-IT" sz="2500" u="none" cap="none" strike="noStrike">
                  <a:solidFill>
                    <a:srgbClr val="57414A"/>
                  </a:solidFill>
                  <a:latin typeface="Verdana"/>
                  <a:ea typeface="Verdana"/>
                  <a:cs typeface="Verdana"/>
                  <a:sym typeface="Verdana"/>
                </a:rPr>
                <a:t>GUARANTEES THE MONTHLY CONTRIBUTION TO THE SENDING COMPANY ACCORDING TO THE FINANCIAL AGREEMENT</a:t>
              </a:r>
              <a:br>
                <a:rPr i="0" lang="it-IT" sz="2500" u="none" cap="none" strike="noStrike">
                  <a:solidFill>
                    <a:srgbClr val="57414A"/>
                  </a:solidFill>
                  <a:latin typeface="Verdana"/>
                  <a:ea typeface="Verdana"/>
                  <a:cs typeface="Verdana"/>
                  <a:sym typeface="Verdana"/>
                </a:rPr>
              </a:br>
              <a:endParaRPr i="0" sz="2500" u="none" cap="none" strike="noStrike">
                <a:solidFill>
                  <a:srgbClr val="57414A"/>
                </a:solidFill>
                <a:latin typeface="Verdana"/>
                <a:ea typeface="Verdana"/>
                <a:cs typeface="Verdana"/>
                <a:sym typeface="Verdana"/>
              </a:endParaRPr>
            </a:p>
            <a:p>
              <a:pPr indent="-406400" lvl="0" marL="457200" marR="0" rtl="0" algn="l">
                <a:lnSpc>
                  <a:spcPct val="115000"/>
                </a:lnSpc>
                <a:spcBef>
                  <a:spcPts val="0"/>
                </a:spcBef>
                <a:spcAft>
                  <a:spcPts val="0"/>
                </a:spcAft>
                <a:buClr>
                  <a:schemeClr val="dk2"/>
                </a:buClr>
                <a:buSzPts val="2800"/>
                <a:buFont typeface="Verdana"/>
                <a:buChar char="●"/>
              </a:pPr>
              <a:r>
                <a:rPr i="0" lang="it-IT" sz="2500" u="none" cap="none" strike="noStrike">
                  <a:solidFill>
                    <a:srgbClr val="57414A"/>
                  </a:solidFill>
                  <a:latin typeface="Verdana"/>
                  <a:ea typeface="Verdana"/>
                  <a:cs typeface="Verdana"/>
                  <a:sym typeface="Verdana"/>
                </a:rPr>
                <a:t>CONTINUOUS EVALUATION OF THE ROUTE TO ACHIEVING THE OBJECTIVES</a:t>
              </a:r>
              <a:br>
                <a:rPr i="0" lang="it-IT" sz="2500" u="none" cap="none" strike="noStrike">
                  <a:solidFill>
                    <a:srgbClr val="57414A"/>
                  </a:solidFill>
                  <a:latin typeface="Verdana"/>
                  <a:ea typeface="Verdana"/>
                  <a:cs typeface="Verdana"/>
                  <a:sym typeface="Verdana"/>
                </a:rPr>
              </a:br>
              <a:endParaRPr sz="2500">
                <a:solidFill>
                  <a:srgbClr val="57414A"/>
                </a:solidFill>
                <a:latin typeface="Verdana"/>
                <a:ea typeface="Verdana"/>
                <a:cs typeface="Verdana"/>
                <a:sym typeface="Verdana"/>
              </a:endParaRPr>
            </a:p>
            <a:p>
              <a:pPr indent="-406400" lvl="0" marL="457200" marR="0" rtl="0" algn="l">
                <a:lnSpc>
                  <a:spcPct val="115000"/>
                </a:lnSpc>
                <a:spcBef>
                  <a:spcPts val="0"/>
                </a:spcBef>
                <a:spcAft>
                  <a:spcPts val="0"/>
                </a:spcAft>
                <a:buClr>
                  <a:schemeClr val="dk2"/>
                </a:buClr>
                <a:buSzPts val="2800"/>
                <a:buFont typeface="Verdana"/>
                <a:buChar char="●"/>
              </a:pPr>
              <a:r>
                <a:rPr i="0" lang="it-IT" sz="2500" u="none" cap="none" strike="noStrike">
                  <a:solidFill>
                    <a:srgbClr val="57414A"/>
                  </a:solidFill>
                  <a:latin typeface="Verdana"/>
                  <a:ea typeface="Verdana"/>
                  <a:cs typeface="Verdana"/>
                  <a:sym typeface="Verdana"/>
                </a:rPr>
                <a:t>SUPPORT TO RETURN FROM MOBILITY</a:t>
              </a:r>
              <a:endParaRPr i="0" sz="2500" u="none" cap="none" strike="noStrike">
                <a:solidFill>
                  <a:srgbClr val="57414A"/>
                </a:solidFill>
                <a:latin typeface="Verdana"/>
                <a:ea typeface="Verdana"/>
                <a:cs typeface="Verdana"/>
                <a:sym typeface="Verdana"/>
              </a:endParaRPr>
            </a:p>
          </p:txBody>
        </p:sp>
      </p:grpSp>
      <p:sp>
        <p:nvSpPr>
          <p:cNvPr id="273" name="Google Shape;273;p15"/>
          <p:cNvSpPr txBox="1"/>
          <p:nvPr>
            <p:ph type="title"/>
          </p:nvPr>
        </p:nvSpPr>
        <p:spPr>
          <a:xfrm>
            <a:off x="1391198" y="527434"/>
            <a:ext cx="8305800" cy="627000"/>
          </a:xfrm>
          <a:prstGeom prst="rect">
            <a:avLst/>
          </a:prstGeom>
          <a:noFill/>
          <a:ln>
            <a:noFill/>
          </a:ln>
        </p:spPr>
        <p:txBody>
          <a:bodyPr anchorCtr="0" anchor="t" bIns="0" lIns="0" spcFirstLastPara="1" rIns="0" wrap="square" tIns="11275">
            <a:spAutoFit/>
          </a:bodyPr>
          <a:lstStyle/>
          <a:p>
            <a:pPr indent="0" lvl="0" marL="11289" rtl="0" algn="l">
              <a:lnSpc>
                <a:spcPct val="100000"/>
              </a:lnSpc>
              <a:spcBef>
                <a:spcPts val="0"/>
              </a:spcBef>
              <a:spcAft>
                <a:spcPts val="0"/>
              </a:spcAft>
              <a:buSzPts val="1400"/>
              <a:buNone/>
            </a:pPr>
            <a:r>
              <a:rPr lang="it-IT"/>
              <a:t>How does the FORUM support?</a:t>
            </a:r>
            <a:endParaRPr/>
          </a:p>
        </p:txBody>
      </p:sp>
      <p:pic>
        <p:nvPicPr>
          <p:cNvPr id="274" name="Google Shape;274;p15"/>
          <p:cNvPicPr preferRelativeResize="0"/>
          <p:nvPr/>
        </p:nvPicPr>
        <p:blipFill rotWithShape="1">
          <a:blip r:embed="rId3">
            <a:alphaModFix/>
          </a:blip>
          <a:srcRect b="0" l="0" r="0" t="0"/>
          <a:stretch/>
        </p:blipFill>
        <p:spPr>
          <a:xfrm>
            <a:off x="11056058" y="2857500"/>
            <a:ext cx="4453466" cy="4444999"/>
          </a:xfrm>
          <a:prstGeom prst="rect">
            <a:avLst/>
          </a:prstGeom>
          <a:noFill/>
          <a:ln>
            <a:noFill/>
          </a:ln>
        </p:spPr>
      </p:pic>
      <p:sp>
        <p:nvSpPr>
          <p:cNvPr id="275" name="Google Shape;275;p15"/>
          <p:cNvSpPr/>
          <p:nvPr/>
        </p:nvSpPr>
        <p:spPr>
          <a:xfrm>
            <a:off x="1391198" y="1270000"/>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76" name="Google Shape;276;p15"/>
          <p:cNvGrpSpPr/>
          <p:nvPr/>
        </p:nvGrpSpPr>
        <p:grpSpPr>
          <a:xfrm>
            <a:off x="0" y="0"/>
            <a:ext cx="673100" cy="10160000"/>
            <a:chOff x="0" y="0"/>
            <a:chExt cx="673100" cy="10160000"/>
          </a:xfrm>
        </p:grpSpPr>
        <p:sp>
          <p:nvSpPr>
            <p:cNvPr id="277" name="Google Shape;277;p15"/>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8" name="Google Shape;278;p15"/>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15"/>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3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15"/>
            <p:cNvSpPr/>
            <p:nvPr/>
          </p:nvSpPr>
          <p:spPr>
            <a:xfrm>
              <a:off x="0" y="2541993"/>
              <a:ext cx="673100" cy="2540635"/>
            </a:xfrm>
            <a:custGeom>
              <a:rect b="b" l="l" r="r" t="t"/>
              <a:pathLst>
                <a:path extrusionOk="0" h="2540635" w="673100">
                  <a:moveTo>
                    <a:pt x="673100" y="0"/>
                  </a:moveTo>
                  <a:lnTo>
                    <a:pt x="0" y="0"/>
                  </a:lnTo>
                  <a:lnTo>
                    <a:pt x="0" y="2540012"/>
                  </a:lnTo>
                  <a:lnTo>
                    <a:pt x="673100" y="2540012"/>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81" name="Google Shape;281;p15"/>
          <p:cNvPicPr preferRelativeResize="0"/>
          <p:nvPr/>
        </p:nvPicPr>
        <p:blipFill rotWithShape="1">
          <a:blip r:embed="rId4">
            <a:alphaModFix/>
          </a:blip>
          <a:srcRect b="0" l="0" r="0" t="0"/>
          <a:stretch/>
        </p:blipFill>
        <p:spPr>
          <a:xfrm>
            <a:off x="14985952" y="9355897"/>
            <a:ext cx="635047" cy="423102"/>
          </a:xfrm>
          <a:prstGeom prst="rect">
            <a:avLst/>
          </a:prstGeom>
          <a:noFill/>
          <a:ln>
            <a:noFill/>
          </a:ln>
        </p:spPr>
      </p:pic>
      <p:sp>
        <p:nvSpPr>
          <p:cNvPr id="282" name="Google Shape;282;p15"/>
          <p:cNvSpPr txBox="1"/>
          <p:nvPr/>
        </p:nvSpPr>
        <p:spPr>
          <a:xfrm>
            <a:off x="13818925" y="9427189"/>
            <a:ext cx="1050925" cy="299720"/>
          </a:xfrm>
          <a:prstGeom prst="rect">
            <a:avLst/>
          </a:prstGeom>
          <a:noFill/>
          <a:ln>
            <a:noFill/>
          </a:ln>
        </p:spPr>
        <p:txBody>
          <a:bodyPr anchorCtr="0" anchor="t" bIns="0" lIns="0" spcFirstLastPara="1" rIns="0" wrap="square" tIns="12700">
            <a:spAutoFit/>
          </a:bodyPr>
          <a:lstStyle/>
          <a:p>
            <a:pPr indent="-97790" lvl="0" marL="109854" marR="5080" rtl="0" algn="l">
              <a:lnSpc>
                <a:spcPct val="100000"/>
              </a:lnSpc>
              <a:spcBef>
                <a:spcPts val="0"/>
              </a:spcBef>
              <a:spcAft>
                <a:spcPts val="0"/>
              </a:spcAft>
              <a:buClr>
                <a:srgbClr val="000000"/>
              </a:buClr>
              <a:buSzPts val="900"/>
              <a:buFont typeface="Arial"/>
              <a:buNone/>
            </a:pPr>
            <a:r>
              <a:rPr b="0" i="0" lang="it-IT" sz="900" u="none" cap="none" strike="noStrike">
                <a:solidFill>
                  <a:schemeClr val="dk1"/>
                </a:solidFill>
                <a:latin typeface="Verdana"/>
                <a:ea typeface="Verdana"/>
                <a:cs typeface="Verdana"/>
                <a:sym typeface="Verdana"/>
              </a:rPr>
              <a:t>An initiative of the  European Union</a:t>
            </a:r>
            <a:endParaRPr b="0" i="0" sz="900" u="none" cap="none" strike="noStrike">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pSp>
        <p:nvGrpSpPr>
          <p:cNvPr id="287" name="Google Shape;287;g104ba3fe466_0_77"/>
          <p:cNvGrpSpPr/>
          <p:nvPr/>
        </p:nvGrpSpPr>
        <p:grpSpPr>
          <a:xfrm>
            <a:off x="0" y="0"/>
            <a:ext cx="673100" cy="10160000"/>
            <a:chOff x="0" y="0"/>
            <a:chExt cx="673100" cy="10160000"/>
          </a:xfrm>
        </p:grpSpPr>
        <p:sp>
          <p:nvSpPr>
            <p:cNvPr id="288" name="Google Shape;288;g104ba3fe466_0_77"/>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9" name="Google Shape;289;g104ba3fe466_0_77"/>
            <p:cNvSpPr/>
            <p:nvPr/>
          </p:nvSpPr>
          <p:spPr>
            <a:xfrm>
              <a:off x="0" y="254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7960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g104ba3fe466_0_77"/>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60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1" name="Google Shape;291;g104ba3fe466_0_77"/>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2" name="Google Shape;292;g104ba3fe466_0_77"/>
          <p:cNvSpPr txBox="1"/>
          <p:nvPr>
            <p:ph type="title"/>
          </p:nvPr>
        </p:nvSpPr>
        <p:spPr>
          <a:xfrm>
            <a:off x="1250599" y="2005775"/>
            <a:ext cx="57690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it-IT"/>
              <a:t>Local </a:t>
            </a:r>
            <a:r>
              <a:rPr lang="it-IT"/>
              <a:t>Contact Points</a:t>
            </a:r>
            <a:endParaRPr/>
          </a:p>
        </p:txBody>
      </p:sp>
      <p:sp>
        <p:nvSpPr>
          <p:cNvPr id="293" name="Google Shape;293;g104ba3fe466_0_77"/>
          <p:cNvSpPr/>
          <p:nvPr/>
        </p:nvSpPr>
        <p:spPr>
          <a:xfrm>
            <a:off x="1270000" y="2683399"/>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94" name="Google Shape;294;g104ba3fe466_0_77"/>
          <p:cNvPicPr preferRelativeResize="0"/>
          <p:nvPr/>
        </p:nvPicPr>
        <p:blipFill rotWithShape="1">
          <a:blip r:embed="rId3">
            <a:alphaModFix/>
          </a:blip>
          <a:srcRect b="0" l="0" r="0" t="0"/>
          <a:stretch/>
        </p:blipFill>
        <p:spPr>
          <a:xfrm>
            <a:off x="902771" y="271429"/>
            <a:ext cx="1050925" cy="1045422"/>
          </a:xfrm>
          <a:prstGeom prst="rect">
            <a:avLst/>
          </a:prstGeom>
          <a:noFill/>
          <a:ln>
            <a:noFill/>
          </a:ln>
        </p:spPr>
      </p:pic>
      <p:pic>
        <p:nvPicPr>
          <p:cNvPr id="295" name="Google Shape;295;g104ba3fe466_0_77"/>
          <p:cNvPicPr preferRelativeResize="0"/>
          <p:nvPr/>
        </p:nvPicPr>
        <p:blipFill rotWithShape="1">
          <a:blip r:embed="rId4">
            <a:alphaModFix/>
          </a:blip>
          <a:srcRect b="0" l="0" r="0" t="0"/>
          <a:stretch/>
        </p:blipFill>
        <p:spPr>
          <a:xfrm>
            <a:off x="2294575" y="515863"/>
            <a:ext cx="2929251" cy="556550"/>
          </a:xfrm>
          <a:prstGeom prst="rect">
            <a:avLst/>
          </a:prstGeom>
          <a:noFill/>
          <a:ln>
            <a:noFill/>
          </a:ln>
        </p:spPr>
      </p:pic>
      <p:sp>
        <p:nvSpPr>
          <p:cNvPr id="296" name="Google Shape;296;g104ba3fe466_0_77"/>
          <p:cNvSpPr txBox="1"/>
          <p:nvPr/>
        </p:nvSpPr>
        <p:spPr>
          <a:xfrm>
            <a:off x="1270000" y="3323200"/>
            <a:ext cx="5236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2000">
                <a:latin typeface="Verdana"/>
                <a:ea typeface="Verdana"/>
                <a:cs typeface="Verdana"/>
                <a:sym typeface="Verdana"/>
              </a:rPr>
              <a:t>Mobilise SME considers applicants properly established and registered in the following countries:</a:t>
            </a:r>
            <a:endParaRPr sz="2000">
              <a:latin typeface="Verdana"/>
              <a:ea typeface="Verdana"/>
              <a:cs typeface="Verdana"/>
              <a:sym typeface="Verdana"/>
            </a:endParaRPr>
          </a:p>
        </p:txBody>
      </p:sp>
      <p:sp>
        <p:nvSpPr>
          <p:cNvPr id="297" name="Google Shape;297;g104ba3fe466_0_77"/>
          <p:cNvSpPr txBox="1"/>
          <p:nvPr/>
        </p:nvSpPr>
        <p:spPr>
          <a:xfrm>
            <a:off x="1270000" y="4618300"/>
            <a:ext cx="5236500" cy="2373600"/>
          </a:xfrm>
          <a:prstGeom prst="rect">
            <a:avLst/>
          </a:prstGeom>
          <a:noFill/>
          <a:ln>
            <a:noFill/>
          </a:ln>
        </p:spPr>
        <p:txBody>
          <a:bodyPr anchorCtr="0" anchor="t" bIns="91425" lIns="91425" spcFirstLastPara="1" rIns="91425" wrap="square" tIns="91425">
            <a:spAutoFit/>
          </a:bodyPr>
          <a:lstStyle/>
          <a:p>
            <a:pPr indent="-419100" lvl="0" marL="457200" rtl="0" algn="l">
              <a:lnSpc>
                <a:spcPct val="115000"/>
              </a:lnSpc>
              <a:spcBef>
                <a:spcPts val="0"/>
              </a:spcBef>
              <a:spcAft>
                <a:spcPts val="0"/>
              </a:spcAft>
              <a:buClr>
                <a:schemeClr val="dk2"/>
              </a:buClr>
              <a:buSzPts val="3000"/>
              <a:buFont typeface="Verdana"/>
              <a:buChar char="●"/>
            </a:pPr>
            <a:r>
              <a:rPr lang="it-IT" sz="1800">
                <a:latin typeface="Verdana"/>
                <a:ea typeface="Verdana"/>
                <a:cs typeface="Verdana"/>
                <a:sym typeface="Verdana"/>
              </a:rPr>
              <a:t>EU Member States.</a:t>
            </a:r>
            <a:endParaRPr sz="1800">
              <a:latin typeface="Verdana"/>
              <a:ea typeface="Verdana"/>
              <a:cs typeface="Verdana"/>
              <a:sym typeface="Verdana"/>
            </a:endParaRPr>
          </a:p>
          <a:p>
            <a:pPr indent="-419100" lvl="0" marL="457200" marR="0" rtl="0" algn="l">
              <a:lnSpc>
                <a:spcPct val="115000"/>
              </a:lnSpc>
              <a:spcBef>
                <a:spcPts val="0"/>
              </a:spcBef>
              <a:spcAft>
                <a:spcPts val="0"/>
              </a:spcAft>
              <a:buClr>
                <a:schemeClr val="dk2"/>
              </a:buClr>
              <a:buSzPts val="3000"/>
              <a:buFont typeface="Verdana"/>
              <a:buChar char="●"/>
            </a:pPr>
            <a:r>
              <a:rPr lang="it-IT" sz="1800">
                <a:latin typeface="Verdana"/>
                <a:ea typeface="Verdana"/>
                <a:cs typeface="Verdana"/>
                <a:sym typeface="Verdana"/>
              </a:rPr>
              <a:t>Iceland and Norway in accordance with the EEA Agreement.</a:t>
            </a:r>
            <a:endParaRPr sz="1800">
              <a:latin typeface="Verdana"/>
              <a:ea typeface="Verdana"/>
              <a:cs typeface="Verdana"/>
              <a:sym typeface="Verdana"/>
            </a:endParaRPr>
          </a:p>
          <a:p>
            <a:pPr indent="-419100" lvl="0" marL="457200" marR="0" rtl="0" algn="l">
              <a:lnSpc>
                <a:spcPct val="115000"/>
              </a:lnSpc>
              <a:spcBef>
                <a:spcPts val="0"/>
              </a:spcBef>
              <a:spcAft>
                <a:spcPts val="0"/>
              </a:spcAft>
              <a:buClr>
                <a:schemeClr val="dk2"/>
              </a:buClr>
              <a:buSzPts val="3000"/>
              <a:buFont typeface="Verdana"/>
              <a:buChar char="●"/>
            </a:pPr>
            <a:r>
              <a:rPr lang="it-IT" sz="1800">
                <a:latin typeface="Verdana"/>
                <a:ea typeface="Verdana"/>
                <a:cs typeface="Verdana"/>
                <a:sym typeface="Verdana"/>
              </a:rPr>
              <a:t>Albania, Republic of North Macedonia, Montenegro, Serbia and Turkey.</a:t>
            </a:r>
            <a:endParaRPr sz="1800">
              <a:latin typeface="Verdana"/>
              <a:ea typeface="Verdana"/>
              <a:cs typeface="Verdana"/>
              <a:sym typeface="Verdana"/>
            </a:endParaRPr>
          </a:p>
        </p:txBody>
      </p:sp>
      <p:pic>
        <p:nvPicPr>
          <p:cNvPr id="298" name="Google Shape;298;g104ba3fe466_0_77"/>
          <p:cNvPicPr preferRelativeResize="0"/>
          <p:nvPr/>
        </p:nvPicPr>
        <p:blipFill>
          <a:blip r:embed="rId5">
            <a:alphaModFix/>
          </a:blip>
          <a:stretch>
            <a:fillRect/>
          </a:stretch>
        </p:blipFill>
        <p:spPr>
          <a:xfrm>
            <a:off x="7495407" y="0"/>
            <a:ext cx="8760592" cy="10160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g104a2f22163_1_0"/>
          <p:cNvPicPr preferRelativeResize="0"/>
          <p:nvPr/>
        </p:nvPicPr>
        <p:blipFill rotWithShape="1">
          <a:blip r:embed="rId3">
            <a:alphaModFix/>
          </a:blip>
          <a:srcRect b="0" l="0" r="0" t="0"/>
          <a:stretch/>
        </p:blipFill>
        <p:spPr>
          <a:xfrm>
            <a:off x="13658063" y="9152699"/>
            <a:ext cx="1708937" cy="372300"/>
          </a:xfrm>
          <a:prstGeom prst="rect">
            <a:avLst/>
          </a:prstGeom>
          <a:noFill/>
          <a:ln>
            <a:noFill/>
          </a:ln>
        </p:spPr>
      </p:pic>
      <p:pic>
        <p:nvPicPr>
          <p:cNvPr id="304" name="Google Shape;304;g104a2f22163_1_0"/>
          <p:cNvPicPr preferRelativeResize="0"/>
          <p:nvPr/>
        </p:nvPicPr>
        <p:blipFill rotWithShape="1">
          <a:blip r:embed="rId4">
            <a:alphaModFix/>
          </a:blip>
          <a:srcRect b="0" l="0" r="0" t="0"/>
          <a:stretch/>
        </p:blipFill>
        <p:spPr>
          <a:xfrm>
            <a:off x="13411659" y="634994"/>
            <a:ext cx="1955342" cy="372308"/>
          </a:xfrm>
          <a:prstGeom prst="rect">
            <a:avLst/>
          </a:prstGeom>
          <a:noFill/>
          <a:ln>
            <a:noFill/>
          </a:ln>
        </p:spPr>
      </p:pic>
      <p:sp>
        <p:nvSpPr>
          <p:cNvPr id="305" name="Google Shape;305;g104a2f22163_1_0"/>
          <p:cNvSpPr/>
          <p:nvPr/>
        </p:nvSpPr>
        <p:spPr>
          <a:xfrm>
            <a:off x="1269998" y="4125998"/>
            <a:ext cx="4978400" cy="427989"/>
          </a:xfrm>
          <a:custGeom>
            <a:rect b="b" l="l" r="r" t="t"/>
            <a:pathLst>
              <a:path extrusionOk="0" h="427989" w="4978400">
                <a:moveTo>
                  <a:pt x="4764532" y="0"/>
                </a:moveTo>
                <a:lnTo>
                  <a:pt x="213868" y="0"/>
                </a:lnTo>
                <a:lnTo>
                  <a:pt x="164831" y="5648"/>
                </a:lnTo>
                <a:lnTo>
                  <a:pt x="119816" y="21736"/>
                </a:lnTo>
                <a:lnTo>
                  <a:pt x="80107" y="46982"/>
                </a:lnTo>
                <a:lnTo>
                  <a:pt x="46986" y="80101"/>
                </a:lnTo>
                <a:lnTo>
                  <a:pt x="21738" y="119811"/>
                </a:lnTo>
                <a:lnTo>
                  <a:pt x="5648" y="164827"/>
                </a:lnTo>
                <a:lnTo>
                  <a:pt x="0" y="213868"/>
                </a:lnTo>
                <a:lnTo>
                  <a:pt x="5648" y="262908"/>
                </a:lnTo>
                <a:lnTo>
                  <a:pt x="21738" y="307924"/>
                </a:lnTo>
                <a:lnTo>
                  <a:pt x="46986" y="347634"/>
                </a:lnTo>
                <a:lnTo>
                  <a:pt x="80107" y="380753"/>
                </a:lnTo>
                <a:lnTo>
                  <a:pt x="119816" y="405999"/>
                </a:lnTo>
                <a:lnTo>
                  <a:pt x="164831" y="422087"/>
                </a:lnTo>
                <a:lnTo>
                  <a:pt x="213868" y="427736"/>
                </a:lnTo>
                <a:lnTo>
                  <a:pt x="4764532" y="427736"/>
                </a:lnTo>
                <a:lnTo>
                  <a:pt x="4813572" y="422087"/>
                </a:lnTo>
                <a:lnTo>
                  <a:pt x="4858588" y="405999"/>
                </a:lnTo>
                <a:lnTo>
                  <a:pt x="4898298" y="380753"/>
                </a:lnTo>
                <a:lnTo>
                  <a:pt x="4931417" y="347634"/>
                </a:lnTo>
                <a:lnTo>
                  <a:pt x="4956663" y="307924"/>
                </a:lnTo>
                <a:lnTo>
                  <a:pt x="4972751" y="262908"/>
                </a:lnTo>
                <a:lnTo>
                  <a:pt x="4978400" y="213868"/>
                </a:lnTo>
                <a:lnTo>
                  <a:pt x="4972751" y="164827"/>
                </a:lnTo>
                <a:lnTo>
                  <a:pt x="4956663" y="119811"/>
                </a:lnTo>
                <a:lnTo>
                  <a:pt x="4931417" y="80101"/>
                </a:lnTo>
                <a:lnTo>
                  <a:pt x="4898298" y="46982"/>
                </a:lnTo>
                <a:lnTo>
                  <a:pt x="4858588" y="21736"/>
                </a:lnTo>
                <a:lnTo>
                  <a:pt x="4813572" y="5648"/>
                </a:lnTo>
                <a:lnTo>
                  <a:pt x="4764532"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g104a2f22163_1_0"/>
          <p:cNvSpPr txBox="1"/>
          <p:nvPr/>
        </p:nvSpPr>
        <p:spPr>
          <a:xfrm>
            <a:off x="1209989" y="3440064"/>
            <a:ext cx="6109500" cy="3569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800"/>
              <a:buFont typeface="Arial"/>
              <a:buNone/>
            </a:pPr>
            <a:r>
              <a:rPr b="1" i="0" lang="it-IT" sz="1800" u="none" cap="none" strike="noStrike">
                <a:solidFill>
                  <a:schemeClr val="dk1"/>
                </a:solidFill>
                <a:latin typeface="Tahoma"/>
                <a:ea typeface="Tahoma"/>
                <a:cs typeface="Tahoma"/>
                <a:sym typeface="Tahoma"/>
              </a:rPr>
              <a:t>The Forum of the Adriatic and Ionian </a:t>
            </a:r>
            <a:endParaRPr b="1" i="0" sz="1800" u="none" cap="none" strike="noStrike">
              <a:solidFill>
                <a:schemeClr val="dk1"/>
              </a:solidFill>
              <a:latin typeface="Tahoma"/>
              <a:ea typeface="Tahoma"/>
              <a:cs typeface="Tahoma"/>
              <a:sym typeface="Tahoma"/>
            </a:endParaRPr>
          </a:p>
          <a:p>
            <a:pPr indent="0" lvl="0" marL="12700" marR="5080" rtl="0" algn="l">
              <a:lnSpc>
                <a:spcPct val="100000"/>
              </a:lnSpc>
              <a:spcBef>
                <a:spcPts val="100"/>
              </a:spcBef>
              <a:spcAft>
                <a:spcPts val="0"/>
              </a:spcAft>
              <a:buClr>
                <a:srgbClr val="000000"/>
              </a:buClr>
              <a:buSzPts val="1800"/>
              <a:buFont typeface="Arial"/>
              <a:buNone/>
            </a:pPr>
            <a:r>
              <a:rPr b="1" i="0" lang="it-IT" sz="1800" u="none" cap="none" strike="noStrike">
                <a:solidFill>
                  <a:schemeClr val="dk1"/>
                </a:solidFill>
                <a:latin typeface="Tahoma"/>
                <a:ea typeface="Tahoma"/>
                <a:cs typeface="Tahoma"/>
                <a:sym typeface="Tahoma"/>
              </a:rPr>
              <a:t>Chambers  of Commerce</a:t>
            </a:r>
            <a:endParaRPr b="0" i="0" sz="1800" u="none" cap="none" strike="noStrike">
              <a:solidFill>
                <a:schemeClr val="dk1"/>
              </a:solidFill>
              <a:latin typeface="Tahoma"/>
              <a:ea typeface="Tahoma"/>
              <a:cs typeface="Tahoma"/>
              <a:sym typeface="Tahoma"/>
            </a:endParaRPr>
          </a:p>
          <a:p>
            <a:pPr indent="0" lvl="0" marL="0" marR="86360" rtl="0" algn="ctr">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Tahoma"/>
              <a:ea typeface="Tahoma"/>
              <a:cs typeface="Tahoma"/>
              <a:sym typeface="Tahoma"/>
              <a:hlinkClick r:id="rId5">
                <a:extLst>
                  <a:ext uri="{A12FA001-AC4F-418D-AE19-62706E023703}">
                    <ahyp:hlinkClr val="tx"/>
                  </a:ext>
                </a:extLst>
              </a:hlinkClick>
            </a:endParaRPr>
          </a:p>
          <a:p>
            <a:pPr indent="0" lvl="0" marL="0" marR="86360" rtl="0" algn="l">
              <a:lnSpc>
                <a:spcPct val="100000"/>
              </a:lnSpc>
              <a:spcBef>
                <a:spcPts val="0"/>
              </a:spcBef>
              <a:spcAft>
                <a:spcPts val="0"/>
              </a:spcAft>
              <a:buClr>
                <a:srgbClr val="000000"/>
              </a:buClr>
              <a:buSzPts val="2000"/>
              <a:buFont typeface="Arial"/>
              <a:buNone/>
            </a:pPr>
            <a:r>
              <a:rPr b="0" i="0" lang="it-IT" sz="2000" u="sng" cap="none" strike="noStrike">
                <a:solidFill>
                  <a:schemeClr val="lt1"/>
                </a:solidFill>
                <a:latin typeface="Tahoma"/>
                <a:ea typeface="Tahoma"/>
                <a:cs typeface="Tahoma"/>
                <a:sym typeface="Tahoma"/>
                <a:hlinkClick r:id="rId6">
                  <a:extLst>
                    <a:ext uri="{A12FA001-AC4F-418D-AE19-62706E023703}">
                      <ahyp:hlinkClr val="tx"/>
                    </a:ext>
                  </a:extLst>
                </a:hlinkClick>
              </a:rPr>
              <a:t>                  </a:t>
            </a:r>
            <a:r>
              <a:rPr b="0" i="0" lang="it-IT" sz="2000" u="sng" cap="none" strike="noStrike">
                <a:solidFill>
                  <a:schemeClr val="lt1"/>
                </a:solidFill>
                <a:latin typeface="Arial Black"/>
                <a:ea typeface="Arial Black"/>
                <a:cs typeface="Arial Black"/>
                <a:sym typeface="Arial Black"/>
                <a:hlinkClick r:id="rId7">
                  <a:extLst>
                    <a:ext uri="{A12FA001-AC4F-418D-AE19-62706E023703}">
                      <ahyp:hlinkClr val="tx"/>
                    </a:ext>
                  </a:extLst>
                </a:hlinkClick>
              </a:rPr>
              <a:t>www.forumaic.org</a:t>
            </a:r>
            <a:endParaRPr b="0" i="0" sz="20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30"/>
              </a:spcBef>
              <a:spcAft>
                <a:spcPts val="0"/>
              </a:spcAft>
              <a:buClr>
                <a:srgbClr val="000000"/>
              </a:buClr>
              <a:buSzPts val="2250"/>
              <a:buFont typeface="Arial"/>
              <a:buNone/>
            </a:pPr>
            <a:r>
              <a:t/>
            </a:r>
            <a:endParaRPr b="0" i="0" sz="2250" u="none" cap="none" strike="noStrike">
              <a:solidFill>
                <a:schemeClr val="dk1"/>
              </a:solidFill>
              <a:latin typeface="Arial Black"/>
              <a:ea typeface="Arial Black"/>
              <a:cs typeface="Arial Black"/>
              <a:sym typeface="Arial Black"/>
            </a:endParaRPr>
          </a:p>
          <a:p>
            <a:pPr indent="0" lvl="0" marL="393700" marR="0" rtl="0" algn="l">
              <a:lnSpc>
                <a:spcPct val="100000"/>
              </a:lnSpc>
              <a:spcBef>
                <a:spcPts val="0"/>
              </a:spcBef>
              <a:spcAft>
                <a:spcPts val="0"/>
              </a:spcAft>
              <a:buClr>
                <a:srgbClr val="000000"/>
              </a:buClr>
              <a:buSzPts val="1600"/>
              <a:buFont typeface="Arial"/>
              <a:buNone/>
            </a:pPr>
            <a:r>
              <a:rPr b="0" i="0" lang="it-IT" sz="1600" u="sng" cap="none" strike="noStrike">
                <a:solidFill>
                  <a:schemeClr val="dk1"/>
                </a:solidFill>
                <a:latin typeface="Verdana"/>
                <a:ea typeface="Verdana"/>
                <a:cs typeface="Verdana"/>
                <a:sym typeface="Verdana"/>
                <a:hlinkClick r:id="rId8">
                  <a:extLst>
                    <a:ext uri="{A12FA001-AC4F-418D-AE19-62706E023703}">
                      <ahyp:hlinkClr val="tx"/>
                    </a:ext>
                  </a:extLst>
                </a:hlinkClick>
              </a:rPr>
              <a:t>segreteria.forum@marche.camcom.it</a:t>
            </a:r>
            <a:endParaRPr b="0" i="0" sz="1600" u="none" cap="none" strike="noStrike">
              <a:solidFill>
                <a:schemeClr val="dk1"/>
              </a:solidFill>
              <a:latin typeface="Verdana"/>
              <a:ea typeface="Verdana"/>
              <a:cs typeface="Verdana"/>
              <a:sym typeface="Verdana"/>
            </a:endParaRPr>
          </a:p>
          <a:p>
            <a:pPr indent="0" lvl="0" marL="12700" marR="0" rtl="0" algn="l">
              <a:lnSpc>
                <a:spcPct val="100000"/>
              </a:lnSpc>
              <a:spcBef>
                <a:spcPts val="1505"/>
              </a:spcBef>
              <a:spcAft>
                <a:spcPts val="0"/>
              </a:spcAft>
              <a:buClr>
                <a:srgbClr val="000000"/>
              </a:buClr>
              <a:buSzPts val="1600"/>
              <a:buFont typeface="Arial"/>
              <a:buNone/>
            </a:pPr>
            <a:r>
              <a:rPr b="0" i="0" lang="it-IT" sz="1600" u="none" cap="none" strike="noStrike">
                <a:solidFill>
                  <a:schemeClr val="dk1"/>
                </a:solidFill>
                <a:latin typeface="Verdana"/>
                <a:ea typeface="Verdana"/>
                <a:cs typeface="Verdana"/>
                <a:sym typeface="Verdana"/>
              </a:rPr>
              <a:t>Eleonora Tramannoni</a:t>
            </a:r>
            <a:endParaRPr b="0" i="0" sz="1600" u="none" cap="none" strike="noStrike">
              <a:solidFill>
                <a:schemeClr val="dk1"/>
              </a:solidFill>
              <a:latin typeface="Verdana"/>
              <a:ea typeface="Verdana"/>
              <a:cs typeface="Verdana"/>
              <a:sym typeface="Verdana"/>
            </a:endParaRPr>
          </a:p>
          <a:p>
            <a:pPr indent="0" lvl="0" marL="393700" marR="0" rtl="0" algn="l">
              <a:lnSpc>
                <a:spcPct val="100000"/>
              </a:lnSpc>
              <a:spcBef>
                <a:spcPts val="495"/>
              </a:spcBef>
              <a:spcAft>
                <a:spcPts val="0"/>
              </a:spcAft>
              <a:buClr>
                <a:srgbClr val="000000"/>
              </a:buClr>
              <a:buSzPts val="1600"/>
              <a:buFont typeface="Arial"/>
              <a:buNone/>
            </a:pPr>
            <a:r>
              <a:rPr b="0" i="0" lang="it-IT" sz="1600" u="sng" cap="none" strike="noStrike">
                <a:solidFill>
                  <a:schemeClr val="dk1"/>
                </a:solidFill>
                <a:latin typeface="Verdana"/>
                <a:ea typeface="Verdana"/>
                <a:cs typeface="Verdana"/>
                <a:sym typeface="Verdana"/>
                <a:hlinkClick r:id="rId9">
                  <a:extLst>
                    <a:ext uri="{A12FA001-AC4F-418D-AE19-62706E023703}">
                      <ahyp:hlinkClr val="tx"/>
                    </a:ext>
                  </a:extLst>
                </a:hlinkClick>
              </a:rPr>
              <a:t>eleonora.tramannoni@marche.camcom.it</a:t>
            </a:r>
            <a:endParaRPr b="0" i="0" sz="1600" u="none" cap="none" strike="noStrike">
              <a:solidFill>
                <a:schemeClr val="dk1"/>
              </a:solidFill>
              <a:latin typeface="Verdana"/>
              <a:ea typeface="Verdana"/>
              <a:cs typeface="Verdana"/>
              <a:sym typeface="Verdana"/>
            </a:endParaRPr>
          </a:p>
          <a:p>
            <a:pPr indent="0" lvl="0" marL="12700" marR="0" rtl="0" algn="l">
              <a:lnSpc>
                <a:spcPct val="100000"/>
              </a:lnSpc>
              <a:spcBef>
                <a:spcPts val="1505"/>
              </a:spcBef>
              <a:spcAft>
                <a:spcPts val="0"/>
              </a:spcAft>
              <a:buClr>
                <a:srgbClr val="000000"/>
              </a:buClr>
              <a:buSzPts val="1600"/>
              <a:buFont typeface="Arial"/>
              <a:buNone/>
            </a:pPr>
            <a:r>
              <a:rPr b="0" i="0" lang="it-IT" sz="1600" u="none" cap="none" strike="noStrike">
                <a:solidFill>
                  <a:schemeClr val="dk1"/>
                </a:solidFill>
                <a:latin typeface="Verdana"/>
                <a:ea typeface="Verdana"/>
                <a:cs typeface="Verdana"/>
                <a:sym typeface="Verdana"/>
              </a:rPr>
              <a:t>Alina Nistor</a:t>
            </a:r>
            <a:endParaRPr b="0" i="0" sz="1600" u="none" cap="none" strike="noStrike">
              <a:solidFill>
                <a:schemeClr val="dk1"/>
              </a:solidFill>
              <a:latin typeface="Verdana"/>
              <a:ea typeface="Verdana"/>
              <a:cs typeface="Verdana"/>
              <a:sym typeface="Verdana"/>
            </a:endParaRPr>
          </a:p>
          <a:p>
            <a:pPr indent="0" lvl="0" marL="393700" marR="0" rtl="0" algn="l">
              <a:lnSpc>
                <a:spcPct val="100000"/>
              </a:lnSpc>
              <a:spcBef>
                <a:spcPts val="495"/>
              </a:spcBef>
              <a:spcAft>
                <a:spcPts val="0"/>
              </a:spcAft>
              <a:buClr>
                <a:srgbClr val="000000"/>
              </a:buClr>
              <a:buSzPts val="1600"/>
              <a:buFont typeface="Arial"/>
              <a:buNone/>
            </a:pPr>
            <a:r>
              <a:rPr b="0" i="0" lang="it-IT" sz="1600" u="sng" cap="none" strike="noStrike">
                <a:solidFill>
                  <a:schemeClr val="dk1"/>
                </a:solidFill>
                <a:latin typeface="Verdana"/>
                <a:ea typeface="Verdana"/>
                <a:cs typeface="Verdana"/>
                <a:sym typeface="Verdana"/>
                <a:hlinkClick r:id="rId10">
                  <a:extLst>
                    <a:ext uri="{A12FA001-AC4F-418D-AE19-62706E023703}">
                      <ahyp:hlinkClr val="tx"/>
                    </a:ext>
                  </a:extLst>
                </a:hlinkClick>
              </a:rPr>
              <a:t>alina.nistor@marche.camcom.it</a:t>
            </a:r>
            <a:endParaRPr b="0" i="0" sz="1600" u="none" cap="none" strike="noStrike">
              <a:solidFill>
                <a:schemeClr val="dk1"/>
              </a:solidFill>
              <a:latin typeface="Verdana"/>
              <a:ea typeface="Verdana"/>
              <a:cs typeface="Verdana"/>
              <a:sym typeface="Verdana"/>
            </a:endParaRPr>
          </a:p>
          <a:p>
            <a:pPr indent="0" lvl="0" marL="393700" marR="0" rtl="0" algn="l">
              <a:lnSpc>
                <a:spcPct val="100000"/>
              </a:lnSpc>
              <a:spcBef>
                <a:spcPts val="495"/>
              </a:spcBef>
              <a:spcAft>
                <a:spcPts val="0"/>
              </a:spcAft>
              <a:buClr>
                <a:srgbClr val="000000"/>
              </a:buClr>
              <a:buSzPts val="1600"/>
              <a:buFont typeface="Arial"/>
              <a:buNone/>
            </a:pPr>
            <a:r>
              <a:t/>
            </a:r>
            <a:endParaRPr b="0" i="0" sz="1600" u="none" cap="none" strike="noStrike">
              <a:solidFill>
                <a:schemeClr val="dk1"/>
              </a:solidFill>
              <a:latin typeface="Verdana"/>
              <a:ea typeface="Verdana"/>
              <a:cs typeface="Verdana"/>
              <a:sym typeface="Verdana"/>
            </a:endParaRPr>
          </a:p>
        </p:txBody>
      </p:sp>
      <p:pic>
        <p:nvPicPr>
          <p:cNvPr id="307" name="Google Shape;307;g104a2f22163_1_0"/>
          <p:cNvPicPr preferRelativeResize="0"/>
          <p:nvPr/>
        </p:nvPicPr>
        <p:blipFill rotWithShape="1">
          <a:blip r:embed="rId11">
            <a:alphaModFix/>
          </a:blip>
          <a:srcRect b="0" l="0" r="0" t="0"/>
          <a:stretch/>
        </p:blipFill>
        <p:spPr>
          <a:xfrm>
            <a:off x="1269756" y="5672199"/>
            <a:ext cx="251510" cy="159499"/>
          </a:xfrm>
          <a:prstGeom prst="rect">
            <a:avLst/>
          </a:prstGeom>
          <a:noFill/>
          <a:ln>
            <a:noFill/>
          </a:ln>
        </p:spPr>
      </p:pic>
      <p:pic>
        <p:nvPicPr>
          <p:cNvPr id="308" name="Google Shape;308;g104a2f22163_1_0"/>
          <p:cNvPicPr preferRelativeResize="0"/>
          <p:nvPr/>
        </p:nvPicPr>
        <p:blipFill rotWithShape="1">
          <a:blip r:embed="rId12">
            <a:alphaModFix/>
          </a:blip>
          <a:srcRect b="0" l="0" r="0" t="0"/>
          <a:stretch/>
        </p:blipFill>
        <p:spPr>
          <a:xfrm>
            <a:off x="1270000" y="6412979"/>
            <a:ext cx="251510" cy="159499"/>
          </a:xfrm>
          <a:prstGeom prst="rect">
            <a:avLst/>
          </a:prstGeom>
          <a:noFill/>
          <a:ln>
            <a:noFill/>
          </a:ln>
        </p:spPr>
      </p:pic>
      <p:grpSp>
        <p:nvGrpSpPr>
          <p:cNvPr id="309" name="Google Shape;309;g104a2f22163_1_0"/>
          <p:cNvGrpSpPr/>
          <p:nvPr/>
        </p:nvGrpSpPr>
        <p:grpSpPr>
          <a:xfrm>
            <a:off x="0" y="0"/>
            <a:ext cx="673100" cy="10160000"/>
            <a:chOff x="0" y="0"/>
            <a:chExt cx="673100" cy="10160000"/>
          </a:xfrm>
        </p:grpSpPr>
        <p:sp>
          <p:nvSpPr>
            <p:cNvPr id="310" name="Google Shape;310;g104a2f22163_1_0"/>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1" name="Google Shape;311;g104a2f22163_1_0"/>
            <p:cNvSpPr/>
            <p:nvPr/>
          </p:nvSpPr>
          <p:spPr>
            <a:xfrm>
              <a:off x="0" y="254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7961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g104a2f22163_1_0"/>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60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3" name="Google Shape;313;g104a2f22163_1_0"/>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4" name="Google Shape;314;g104a2f22163_1_0"/>
          <p:cNvSpPr txBox="1"/>
          <p:nvPr>
            <p:ph type="title"/>
          </p:nvPr>
        </p:nvSpPr>
        <p:spPr>
          <a:xfrm>
            <a:off x="1111849" y="2018950"/>
            <a:ext cx="5769000" cy="474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it-IT" sz="3000"/>
              <a:t>Your Contact Point in Italy</a:t>
            </a:r>
            <a:endParaRPr sz="3000"/>
          </a:p>
        </p:txBody>
      </p:sp>
      <p:sp>
        <p:nvSpPr>
          <p:cNvPr id="315" name="Google Shape;315;g104a2f22163_1_0"/>
          <p:cNvSpPr/>
          <p:nvPr/>
        </p:nvSpPr>
        <p:spPr>
          <a:xfrm>
            <a:off x="1270000" y="2683399"/>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16" name="Google Shape;316;g104a2f22163_1_0"/>
          <p:cNvPicPr preferRelativeResize="0"/>
          <p:nvPr/>
        </p:nvPicPr>
        <p:blipFill rotWithShape="1">
          <a:blip r:embed="rId13">
            <a:alphaModFix/>
          </a:blip>
          <a:srcRect b="0" l="0" r="0" t="0"/>
          <a:stretch/>
        </p:blipFill>
        <p:spPr>
          <a:xfrm>
            <a:off x="1270000" y="4929503"/>
            <a:ext cx="251510" cy="159499"/>
          </a:xfrm>
          <a:prstGeom prst="rect">
            <a:avLst/>
          </a:prstGeom>
          <a:noFill/>
          <a:ln>
            <a:noFill/>
          </a:ln>
        </p:spPr>
      </p:pic>
      <p:pic>
        <p:nvPicPr>
          <p:cNvPr id="317" name="Google Shape;317;g104a2f22163_1_0"/>
          <p:cNvPicPr preferRelativeResize="0"/>
          <p:nvPr/>
        </p:nvPicPr>
        <p:blipFill rotWithShape="1">
          <a:blip r:embed="rId14">
            <a:alphaModFix/>
          </a:blip>
          <a:srcRect b="0" l="0" r="0" t="0"/>
          <a:stretch/>
        </p:blipFill>
        <p:spPr>
          <a:xfrm>
            <a:off x="7319599" y="4195"/>
            <a:ext cx="8936387" cy="10155803"/>
          </a:xfrm>
          <a:prstGeom prst="rect">
            <a:avLst/>
          </a:prstGeom>
          <a:noFill/>
          <a:ln>
            <a:noFill/>
          </a:ln>
        </p:spPr>
      </p:pic>
      <p:pic>
        <p:nvPicPr>
          <p:cNvPr id="318" name="Google Shape;318;g104a2f22163_1_0"/>
          <p:cNvPicPr preferRelativeResize="0"/>
          <p:nvPr/>
        </p:nvPicPr>
        <p:blipFill rotWithShape="1">
          <a:blip r:embed="rId15">
            <a:alphaModFix/>
          </a:blip>
          <a:srcRect b="0" l="0" r="0" t="0"/>
          <a:stretch/>
        </p:blipFill>
        <p:spPr>
          <a:xfrm>
            <a:off x="14985952" y="9355897"/>
            <a:ext cx="635047" cy="423102"/>
          </a:xfrm>
          <a:prstGeom prst="rect">
            <a:avLst/>
          </a:prstGeom>
          <a:noFill/>
          <a:ln>
            <a:noFill/>
          </a:ln>
        </p:spPr>
      </p:pic>
      <p:sp>
        <p:nvSpPr>
          <p:cNvPr id="319" name="Google Shape;319;g104a2f22163_1_0"/>
          <p:cNvSpPr txBox="1"/>
          <p:nvPr/>
        </p:nvSpPr>
        <p:spPr>
          <a:xfrm>
            <a:off x="13818925" y="9427189"/>
            <a:ext cx="1050900" cy="428400"/>
          </a:xfrm>
          <a:prstGeom prst="rect">
            <a:avLst/>
          </a:prstGeom>
          <a:noFill/>
          <a:ln>
            <a:noFill/>
          </a:ln>
        </p:spPr>
        <p:txBody>
          <a:bodyPr anchorCtr="0" anchor="t" bIns="0" lIns="0" spcFirstLastPara="1" rIns="0" wrap="square" tIns="12700">
            <a:spAutoFit/>
          </a:bodyPr>
          <a:lstStyle/>
          <a:p>
            <a:pPr indent="-97790" lvl="0" marL="109853" marR="5080" rtl="0" algn="l">
              <a:lnSpc>
                <a:spcPct val="100000"/>
              </a:lnSpc>
              <a:spcBef>
                <a:spcPts val="0"/>
              </a:spcBef>
              <a:spcAft>
                <a:spcPts val="0"/>
              </a:spcAft>
              <a:buClr>
                <a:srgbClr val="000000"/>
              </a:buClr>
              <a:buSzPts val="900"/>
              <a:buFont typeface="Arial"/>
              <a:buNone/>
            </a:pPr>
            <a:r>
              <a:rPr b="0" i="0" lang="it-IT" sz="900" u="none" cap="none" strike="noStrike">
                <a:solidFill>
                  <a:schemeClr val="dk1"/>
                </a:solidFill>
                <a:latin typeface="Verdana"/>
                <a:ea typeface="Verdana"/>
                <a:cs typeface="Verdana"/>
                <a:sym typeface="Verdana"/>
              </a:rPr>
              <a:t>An initiative of the  European Union</a:t>
            </a:r>
            <a:endParaRPr b="0" i="0" sz="900" u="none" cap="none" strike="noStrike">
              <a:solidFill>
                <a:schemeClr val="dk1"/>
              </a:solidFill>
              <a:latin typeface="Verdana"/>
              <a:ea typeface="Verdana"/>
              <a:cs typeface="Verdana"/>
              <a:sym typeface="Verdana"/>
            </a:endParaRPr>
          </a:p>
        </p:txBody>
      </p:sp>
      <p:sp>
        <p:nvSpPr>
          <p:cNvPr id="320" name="Google Shape;320;g104a2f22163_1_0"/>
          <p:cNvSpPr/>
          <p:nvPr/>
        </p:nvSpPr>
        <p:spPr>
          <a:xfrm>
            <a:off x="973476" y="6949932"/>
            <a:ext cx="4743900" cy="95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it-IT" sz="1600">
                <a:solidFill>
                  <a:schemeClr val="dk1"/>
                </a:solidFill>
                <a:latin typeface="Verdana"/>
                <a:ea typeface="Verdana"/>
                <a:cs typeface="Verdana"/>
                <a:sym typeface="Verdana"/>
              </a:rPr>
              <a:t>  </a:t>
            </a:r>
            <a:r>
              <a:rPr b="0" i="0" lang="it-IT" sz="1600" u="none" cap="none" strike="noStrike">
                <a:solidFill>
                  <a:schemeClr val="dk1"/>
                </a:solidFill>
                <a:latin typeface="Verdana"/>
                <a:ea typeface="Verdana"/>
                <a:cs typeface="Verdana"/>
                <a:sym typeface="Verdana"/>
              </a:rPr>
              <a:t>Lorenzo Cello</a:t>
            </a:r>
            <a:endParaRPr b="0" i="0" sz="1400" u="none" cap="none" strike="noStrike">
              <a:solidFill>
                <a:srgbClr val="000000"/>
              </a:solidFill>
              <a:latin typeface="Arial"/>
              <a:ea typeface="Arial"/>
              <a:cs typeface="Arial"/>
              <a:sym typeface="Arial"/>
            </a:endParaRPr>
          </a:p>
          <a:p>
            <a:pPr indent="0" lvl="0" marL="393700" marR="0" rtl="0" algn="l">
              <a:lnSpc>
                <a:spcPct val="100000"/>
              </a:lnSpc>
              <a:spcBef>
                <a:spcPts val="495"/>
              </a:spcBef>
              <a:spcAft>
                <a:spcPts val="0"/>
              </a:spcAft>
              <a:buClr>
                <a:srgbClr val="000000"/>
              </a:buClr>
              <a:buSzPts val="1600"/>
              <a:buFont typeface="Arial"/>
              <a:buNone/>
            </a:pPr>
            <a:r>
              <a:rPr b="0" i="0" lang="it-IT" sz="1600" u="sng" cap="none" strike="noStrike">
                <a:solidFill>
                  <a:schemeClr val="dk1"/>
                </a:solidFill>
                <a:latin typeface="Verdana"/>
                <a:ea typeface="Verdana"/>
                <a:cs typeface="Verdana"/>
                <a:sym typeface="Verdana"/>
                <a:hlinkClick r:id="rId16">
                  <a:extLst>
                    <a:ext uri="{A12FA001-AC4F-418D-AE19-62706E023703}">
                      <ahyp:hlinkClr val="tx"/>
                    </a:ext>
                  </a:extLst>
                </a:hlinkClick>
              </a:rPr>
              <a:t>  </a:t>
            </a:r>
            <a:r>
              <a:rPr lang="it-IT"/>
              <a:t> </a:t>
            </a:r>
            <a:r>
              <a:rPr b="0" i="0" lang="it-IT" sz="1600" u="sng" cap="none" strike="noStrike">
                <a:solidFill>
                  <a:schemeClr val="dk1"/>
                </a:solidFill>
                <a:latin typeface="Verdana"/>
                <a:ea typeface="Verdana"/>
                <a:cs typeface="Verdana"/>
                <a:sym typeface="Verdana"/>
                <a:hlinkClick r:id="rId17">
                  <a:extLst>
                    <a:ext uri="{A12FA001-AC4F-418D-AE19-62706E023703}">
                      <ahyp:hlinkClr val="tx"/>
                    </a:ext>
                  </a:extLst>
                </a:hlinkClick>
              </a:rPr>
              <a:t>lorenzo.cello@marche.camcom.it</a:t>
            </a:r>
            <a:endParaRPr b="0" i="0" sz="1600" u="none" cap="none" strike="noStrike">
              <a:solidFill>
                <a:schemeClr val="dk1"/>
              </a:solidFill>
              <a:latin typeface="Verdana"/>
              <a:ea typeface="Verdana"/>
              <a:cs typeface="Verdana"/>
              <a:sym typeface="Verdana"/>
            </a:endParaRPr>
          </a:p>
          <a:p>
            <a:pPr indent="0" lvl="0" marL="393700" marR="0" rtl="0" algn="l">
              <a:lnSpc>
                <a:spcPct val="100000"/>
              </a:lnSpc>
              <a:spcBef>
                <a:spcPts val="495"/>
              </a:spcBef>
              <a:spcAft>
                <a:spcPts val="0"/>
              </a:spcAft>
              <a:buClr>
                <a:srgbClr val="000000"/>
              </a:buClr>
              <a:buSzPts val="1600"/>
              <a:buFont typeface="Arial"/>
              <a:buNone/>
            </a:pPr>
            <a:r>
              <a:t/>
            </a:r>
            <a:endParaRPr b="0" i="0" sz="1600" u="none" cap="none" strike="noStrike">
              <a:solidFill>
                <a:schemeClr val="dk1"/>
              </a:solidFill>
              <a:latin typeface="Verdana"/>
              <a:ea typeface="Verdana"/>
              <a:cs typeface="Verdana"/>
              <a:sym typeface="Verdana"/>
            </a:endParaRPr>
          </a:p>
        </p:txBody>
      </p:sp>
      <p:pic>
        <p:nvPicPr>
          <p:cNvPr id="321" name="Google Shape;321;g104a2f22163_1_0"/>
          <p:cNvPicPr preferRelativeResize="0"/>
          <p:nvPr/>
        </p:nvPicPr>
        <p:blipFill rotWithShape="1">
          <a:blip r:embed="rId18">
            <a:alphaModFix/>
          </a:blip>
          <a:srcRect b="0" l="0" r="0" t="0"/>
          <a:stretch/>
        </p:blipFill>
        <p:spPr>
          <a:xfrm>
            <a:off x="1259343" y="7358100"/>
            <a:ext cx="251510" cy="164449"/>
          </a:xfrm>
          <a:prstGeom prst="rect">
            <a:avLst/>
          </a:prstGeom>
          <a:noFill/>
          <a:ln>
            <a:noFill/>
          </a:ln>
        </p:spPr>
      </p:pic>
      <p:sp>
        <p:nvSpPr>
          <p:cNvPr id="322" name="Google Shape;322;g104a2f22163_1_0"/>
          <p:cNvSpPr/>
          <p:nvPr/>
        </p:nvSpPr>
        <p:spPr>
          <a:xfrm>
            <a:off x="1636650" y="4228825"/>
            <a:ext cx="3051300" cy="333900"/>
          </a:xfrm>
          <a:prstGeom prst="flowChartAlternateProcess">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it-IT" sz="1700" u="none" cap="none" strike="noStrike">
                <a:solidFill>
                  <a:srgbClr val="FFFFFF"/>
                </a:solidFill>
                <a:latin typeface="Arial"/>
                <a:ea typeface="Arial"/>
                <a:cs typeface="Arial"/>
                <a:sym typeface="Arial"/>
              </a:rPr>
              <a:t>www.forumaic.org</a:t>
            </a:r>
            <a:endParaRPr b="0" i="0" sz="1700" u="none" cap="none" strike="noStrike">
              <a:solidFill>
                <a:srgbClr val="FFFFFF"/>
              </a:solidFill>
              <a:latin typeface="Arial"/>
              <a:ea typeface="Arial"/>
              <a:cs typeface="Arial"/>
              <a:sym typeface="Arial"/>
            </a:endParaRPr>
          </a:p>
        </p:txBody>
      </p:sp>
      <p:pic>
        <p:nvPicPr>
          <p:cNvPr id="323" name="Google Shape;323;g104a2f22163_1_0"/>
          <p:cNvPicPr preferRelativeResize="0"/>
          <p:nvPr/>
        </p:nvPicPr>
        <p:blipFill rotWithShape="1">
          <a:blip r:embed="rId19">
            <a:alphaModFix/>
          </a:blip>
          <a:srcRect b="0" l="0" r="0" t="0"/>
          <a:stretch/>
        </p:blipFill>
        <p:spPr>
          <a:xfrm>
            <a:off x="902771" y="271429"/>
            <a:ext cx="1050925" cy="1045422"/>
          </a:xfrm>
          <a:prstGeom prst="rect">
            <a:avLst/>
          </a:prstGeom>
          <a:noFill/>
          <a:ln>
            <a:noFill/>
          </a:ln>
        </p:spPr>
      </p:pic>
      <p:pic>
        <p:nvPicPr>
          <p:cNvPr id="324" name="Google Shape;324;g104a2f22163_1_0"/>
          <p:cNvPicPr preferRelativeResize="0"/>
          <p:nvPr/>
        </p:nvPicPr>
        <p:blipFill rotWithShape="1">
          <a:blip r:embed="rId20">
            <a:alphaModFix/>
          </a:blip>
          <a:srcRect b="0" l="0" r="0" t="0"/>
          <a:stretch/>
        </p:blipFill>
        <p:spPr>
          <a:xfrm>
            <a:off x="2294575" y="515863"/>
            <a:ext cx="2929251" cy="55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7"/>
          <p:cNvSpPr/>
          <p:nvPr/>
        </p:nvSpPr>
        <p:spPr>
          <a:xfrm>
            <a:off x="769954" y="1383968"/>
            <a:ext cx="8787884" cy="8191476"/>
          </a:xfrm>
          <a:custGeom>
            <a:rect b="b" l="l" r="r" t="t"/>
            <a:pathLst>
              <a:path extrusionOk="0" h="7820025" w="8429625">
                <a:moveTo>
                  <a:pt x="8429624" y="7820024"/>
                </a:moveTo>
                <a:lnTo>
                  <a:pt x="0" y="7820024"/>
                </a:lnTo>
                <a:lnTo>
                  <a:pt x="0" y="0"/>
                </a:lnTo>
                <a:lnTo>
                  <a:pt x="8429624" y="0"/>
                </a:lnTo>
                <a:lnTo>
                  <a:pt x="8429624" y="7820024"/>
                </a:lnTo>
                <a:close/>
              </a:path>
            </a:pathLst>
          </a:custGeom>
          <a:solidFill>
            <a:srgbClr val="FFF065">
              <a:alpha val="26274"/>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0" name="Google Shape;330;p17"/>
          <p:cNvSpPr txBox="1"/>
          <p:nvPr>
            <p:ph type="title"/>
          </p:nvPr>
        </p:nvSpPr>
        <p:spPr>
          <a:xfrm>
            <a:off x="2700749" y="7963800"/>
            <a:ext cx="4926300" cy="627000"/>
          </a:xfrm>
          <a:prstGeom prst="rect">
            <a:avLst/>
          </a:prstGeom>
          <a:noFill/>
          <a:ln>
            <a:noFill/>
          </a:ln>
        </p:spPr>
        <p:txBody>
          <a:bodyPr anchorCtr="0" anchor="t" bIns="0" lIns="0" spcFirstLastPara="1" rIns="0" wrap="square" tIns="11275">
            <a:spAutoFit/>
          </a:bodyPr>
          <a:lstStyle/>
          <a:p>
            <a:pPr indent="0" lvl="0" marL="11289" rtl="0" algn="ctr">
              <a:lnSpc>
                <a:spcPct val="100000"/>
              </a:lnSpc>
              <a:spcBef>
                <a:spcPts val="0"/>
              </a:spcBef>
              <a:spcAft>
                <a:spcPts val="0"/>
              </a:spcAft>
              <a:buSzPts val="1400"/>
              <a:buNone/>
            </a:pPr>
            <a:r>
              <a:rPr lang="it-IT">
                <a:solidFill>
                  <a:srgbClr val="17365D"/>
                </a:solidFill>
                <a:latin typeface="Verdana"/>
                <a:ea typeface="Verdana"/>
                <a:cs typeface="Verdana"/>
                <a:sym typeface="Verdana"/>
              </a:rPr>
              <a:t>THANKS!</a:t>
            </a:r>
            <a:endParaRPr>
              <a:solidFill>
                <a:srgbClr val="17365D"/>
              </a:solidFill>
              <a:latin typeface="Verdana"/>
              <a:ea typeface="Verdana"/>
              <a:cs typeface="Verdana"/>
              <a:sym typeface="Verdana"/>
            </a:endParaRPr>
          </a:p>
        </p:txBody>
      </p:sp>
      <p:pic>
        <p:nvPicPr>
          <p:cNvPr id="331" name="Google Shape;331;p17"/>
          <p:cNvPicPr preferRelativeResize="0"/>
          <p:nvPr/>
        </p:nvPicPr>
        <p:blipFill rotWithShape="1">
          <a:blip r:embed="rId3">
            <a:alphaModFix/>
          </a:blip>
          <a:srcRect b="0" l="0" r="0" t="0"/>
          <a:stretch/>
        </p:blipFill>
        <p:spPr>
          <a:xfrm>
            <a:off x="10416353" y="4145807"/>
            <a:ext cx="4453467" cy="4444999"/>
          </a:xfrm>
          <a:prstGeom prst="rect">
            <a:avLst/>
          </a:prstGeom>
          <a:noFill/>
          <a:ln>
            <a:noFill/>
          </a:ln>
        </p:spPr>
      </p:pic>
      <p:sp>
        <p:nvSpPr>
          <p:cNvPr id="332" name="Google Shape;332;p17"/>
          <p:cNvSpPr txBox="1"/>
          <p:nvPr/>
        </p:nvSpPr>
        <p:spPr>
          <a:xfrm>
            <a:off x="13818925" y="9427197"/>
            <a:ext cx="1050900" cy="151500"/>
          </a:xfrm>
          <a:prstGeom prst="rect">
            <a:avLst/>
          </a:prstGeom>
          <a:noFill/>
          <a:ln>
            <a:noFill/>
          </a:ln>
        </p:spPr>
        <p:txBody>
          <a:bodyPr anchorCtr="0" anchor="t" bIns="0" lIns="0" spcFirstLastPara="1" rIns="0" wrap="square" tIns="12700">
            <a:spAutoFit/>
          </a:bodyPr>
          <a:lstStyle/>
          <a:p>
            <a:pPr indent="-97790" lvl="0" marL="109854" marR="508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Verdana"/>
              <a:ea typeface="Verdana"/>
              <a:cs typeface="Verdana"/>
              <a:sym typeface="Verdana"/>
            </a:endParaRPr>
          </a:p>
        </p:txBody>
      </p:sp>
      <p:sp>
        <p:nvSpPr>
          <p:cNvPr id="333" name="Google Shape;333;p17"/>
          <p:cNvSpPr/>
          <p:nvPr/>
        </p:nvSpPr>
        <p:spPr>
          <a:xfrm>
            <a:off x="983400" y="2899000"/>
            <a:ext cx="8194500" cy="2523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it-IT" sz="2500">
                <a:solidFill>
                  <a:srgbClr val="244061"/>
                </a:solidFill>
                <a:latin typeface="Verdana"/>
                <a:ea typeface="Verdana"/>
                <a:cs typeface="Verdana"/>
                <a:sym typeface="Verdana"/>
              </a:rPr>
              <a:t>Look up for news, updates and stories about </a:t>
            </a:r>
            <a:r>
              <a:rPr b="1" lang="it-IT" sz="2500">
                <a:solidFill>
                  <a:srgbClr val="244061"/>
                </a:solidFill>
                <a:latin typeface="Verdana"/>
                <a:ea typeface="Verdana"/>
                <a:cs typeface="Verdana"/>
                <a:sym typeface="Verdana"/>
              </a:rPr>
              <a:t>MobiliseSME</a:t>
            </a:r>
            <a:r>
              <a:rPr i="1" lang="it-IT" sz="2500">
                <a:solidFill>
                  <a:srgbClr val="244061"/>
                </a:solidFill>
                <a:latin typeface="Verdana"/>
                <a:ea typeface="Verdana"/>
                <a:cs typeface="Verdana"/>
                <a:sym typeface="Verdana"/>
              </a:rPr>
              <a:t> </a:t>
            </a:r>
            <a:r>
              <a:rPr lang="it-IT" sz="2500">
                <a:solidFill>
                  <a:srgbClr val="244061"/>
                </a:solidFill>
                <a:latin typeface="Verdana"/>
                <a:ea typeface="Verdana"/>
                <a:cs typeface="Verdana"/>
                <a:sym typeface="Verdana"/>
              </a:rPr>
              <a:t>on Twitter, LinkedIn and Facebook</a:t>
            </a:r>
            <a:endParaRPr sz="2500">
              <a:solidFill>
                <a:srgbClr val="24406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sz="3200">
              <a:solidFill>
                <a:srgbClr val="24406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sz="3200">
              <a:solidFill>
                <a:srgbClr val="24406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sz="3200">
              <a:solidFill>
                <a:srgbClr val="24406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t/>
            </a:r>
            <a:endParaRPr sz="2500">
              <a:solidFill>
                <a:srgbClr val="24406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t/>
            </a:r>
            <a:endParaRPr sz="2500">
              <a:solidFill>
                <a:srgbClr val="24406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t/>
            </a:r>
            <a:endParaRPr sz="2500">
              <a:solidFill>
                <a:srgbClr val="24406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rPr lang="it-IT" sz="2500">
                <a:solidFill>
                  <a:srgbClr val="244061"/>
                </a:solidFill>
                <a:latin typeface="Verdana"/>
                <a:ea typeface="Verdana"/>
                <a:cs typeface="Verdana"/>
                <a:sym typeface="Verdana"/>
              </a:rPr>
              <a:t>For more information you can contact me at </a:t>
            </a:r>
            <a:r>
              <a:rPr lang="it-IT" sz="2500" u="sng">
                <a:solidFill>
                  <a:schemeClr val="dk1"/>
                </a:solidFill>
                <a:latin typeface="Verdana"/>
                <a:ea typeface="Verdana"/>
                <a:cs typeface="Verdana"/>
                <a:sym typeface="Verdana"/>
                <a:hlinkClick r:id="rId4">
                  <a:extLst>
                    <a:ext uri="{A12FA001-AC4F-418D-AE19-62706E023703}">
                      <ahyp:hlinkClr val="tx"/>
                    </a:ext>
                  </a:extLst>
                </a:hlinkClick>
              </a:rPr>
              <a:t>lorenzo.cello@marche.camcom.it</a:t>
            </a:r>
            <a:endParaRPr sz="2500">
              <a:solidFill>
                <a:srgbClr val="24406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1" sz="3200">
              <a:solidFill>
                <a:srgbClr val="24406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sz="1800" u="none" cap="none" strike="noStrike">
              <a:solidFill>
                <a:schemeClr val="dk1"/>
              </a:solidFill>
              <a:latin typeface="Arial"/>
              <a:ea typeface="Arial"/>
              <a:cs typeface="Arial"/>
              <a:sym typeface="Arial"/>
            </a:endParaRPr>
          </a:p>
        </p:txBody>
      </p:sp>
      <p:pic>
        <p:nvPicPr>
          <p:cNvPr id="334" name="Google Shape;334;p17"/>
          <p:cNvPicPr preferRelativeResize="0"/>
          <p:nvPr/>
        </p:nvPicPr>
        <p:blipFill rotWithShape="1">
          <a:blip r:embed="rId5">
            <a:alphaModFix/>
          </a:blip>
          <a:srcRect b="0" l="0" r="0" t="0"/>
          <a:stretch/>
        </p:blipFill>
        <p:spPr>
          <a:xfrm>
            <a:off x="10288725" y="1848717"/>
            <a:ext cx="5292726" cy="1005608"/>
          </a:xfrm>
          <a:prstGeom prst="rect">
            <a:avLst/>
          </a:prstGeom>
          <a:noFill/>
          <a:ln>
            <a:noFill/>
          </a:ln>
        </p:spPr>
      </p:pic>
      <p:pic>
        <p:nvPicPr>
          <p:cNvPr id="335" name="Google Shape;335;p17"/>
          <p:cNvPicPr preferRelativeResize="0"/>
          <p:nvPr/>
        </p:nvPicPr>
        <p:blipFill>
          <a:blip r:embed="rId6">
            <a:alphaModFix/>
          </a:blip>
          <a:stretch>
            <a:fillRect/>
          </a:stretch>
        </p:blipFill>
        <p:spPr>
          <a:xfrm>
            <a:off x="4362675" y="4145800"/>
            <a:ext cx="1277075" cy="1277075"/>
          </a:xfrm>
          <a:prstGeom prst="rect">
            <a:avLst/>
          </a:prstGeom>
          <a:noFill/>
          <a:ln>
            <a:noFill/>
          </a:ln>
        </p:spPr>
      </p:pic>
      <p:pic>
        <p:nvPicPr>
          <p:cNvPr id="336" name="Google Shape;336;p17"/>
          <p:cNvPicPr preferRelativeResize="0"/>
          <p:nvPr/>
        </p:nvPicPr>
        <p:blipFill>
          <a:blip r:embed="rId7">
            <a:alphaModFix/>
          </a:blip>
          <a:stretch>
            <a:fillRect/>
          </a:stretch>
        </p:blipFill>
        <p:spPr>
          <a:xfrm>
            <a:off x="6886674" y="4145799"/>
            <a:ext cx="1277075" cy="1277075"/>
          </a:xfrm>
          <a:prstGeom prst="rect">
            <a:avLst/>
          </a:prstGeom>
          <a:noFill/>
          <a:ln>
            <a:noFill/>
          </a:ln>
        </p:spPr>
      </p:pic>
      <p:pic>
        <p:nvPicPr>
          <p:cNvPr id="337" name="Google Shape;337;p17"/>
          <p:cNvPicPr preferRelativeResize="0"/>
          <p:nvPr/>
        </p:nvPicPr>
        <p:blipFill>
          <a:blip r:embed="rId8">
            <a:alphaModFix/>
          </a:blip>
          <a:stretch>
            <a:fillRect/>
          </a:stretch>
        </p:blipFill>
        <p:spPr>
          <a:xfrm>
            <a:off x="2031550" y="4145800"/>
            <a:ext cx="1277075" cy="12770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p:nvPr/>
        </p:nvSpPr>
        <p:spPr>
          <a:xfrm>
            <a:off x="172412" y="7567864"/>
            <a:ext cx="671175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id="67" name="Google Shape;67;p2"/>
          <p:cNvPicPr preferRelativeResize="0"/>
          <p:nvPr/>
        </p:nvPicPr>
        <p:blipFill rotWithShape="1">
          <a:blip r:embed="rId3">
            <a:alphaModFix/>
          </a:blip>
          <a:srcRect b="0" l="0" r="0" t="0"/>
          <a:stretch/>
        </p:blipFill>
        <p:spPr>
          <a:xfrm>
            <a:off x="1605584" y="1692188"/>
            <a:ext cx="4453466" cy="4444999"/>
          </a:xfrm>
          <a:prstGeom prst="rect">
            <a:avLst/>
          </a:prstGeom>
          <a:noFill/>
          <a:ln>
            <a:noFill/>
          </a:ln>
        </p:spPr>
      </p:pic>
      <p:sp>
        <p:nvSpPr>
          <p:cNvPr id="68" name="Google Shape;68;p2"/>
          <p:cNvSpPr txBox="1"/>
          <p:nvPr/>
        </p:nvSpPr>
        <p:spPr>
          <a:xfrm>
            <a:off x="689398" y="422850"/>
            <a:ext cx="5919300" cy="505500"/>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rgbClr val="000000"/>
              </a:buClr>
              <a:buSzPts val="3200"/>
              <a:buFont typeface="Arial"/>
              <a:buNone/>
            </a:pPr>
            <a:r>
              <a:rPr b="1" lang="it-IT" sz="3200">
                <a:solidFill>
                  <a:srgbClr val="135388"/>
                </a:solidFill>
                <a:latin typeface="Tahoma"/>
                <a:ea typeface="Tahoma"/>
                <a:cs typeface="Tahoma"/>
                <a:sym typeface="Tahoma"/>
              </a:rPr>
              <a:t>Brief introduction</a:t>
            </a:r>
            <a:endParaRPr b="1" i="0" sz="3200" u="none" cap="none" strike="noStrike">
              <a:solidFill>
                <a:srgbClr val="135388"/>
              </a:solidFill>
              <a:latin typeface="Tahoma"/>
              <a:ea typeface="Tahoma"/>
              <a:cs typeface="Tahoma"/>
              <a:sym typeface="Tahoma"/>
            </a:endParaRPr>
          </a:p>
        </p:txBody>
      </p:sp>
      <p:sp>
        <p:nvSpPr>
          <p:cNvPr id="69" name="Google Shape;69;p2"/>
          <p:cNvSpPr txBox="1"/>
          <p:nvPr/>
        </p:nvSpPr>
        <p:spPr>
          <a:xfrm>
            <a:off x="7074283" y="422857"/>
            <a:ext cx="8661300" cy="1503300"/>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100"/>
              </a:spcBef>
              <a:spcAft>
                <a:spcPts val="0"/>
              </a:spcAft>
              <a:buClr>
                <a:schemeClr val="dk1"/>
              </a:buClr>
              <a:buSzPts val="1100"/>
              <a:buFont typeface="Arial"/>
              <a:buNone/>
            </a:pPr>
            <a:r>
              <a:rPr b="1" i="0" lang="it-IT" sz="3200" u="none" cap="none" strike="noStrike">
                <a:solidFill>
                  <a:srgbClr val="135388"/>
                </a:solidFill>
                <a:latin typeface="Tahoma"/>
                <a:ea typeface="Tahoma"/>
                <a:cs typeface="Tahoma"/>
                <a:sym typeface="Tahoma"/>
              </a:rPr>
              <a:t>Forum of the Adriatic and Ionian Chambers of Commerce</a:t>
            </a:r>
            <a:endParaRPr b="1" i="0" sz="3200" u="none" cap="none" strike="noStrike">
              <a:solidFill>
                <a:srgbClr val="135388"/>
              </a:solidFill>
              <a:latin typeface="Tahoma"/>
              <a:ea typeface="Tahoma"/>
              <a:cs typeface="Tahoma"/>
              <a:sym typeface="Tahoma"/>
            </a:endParaRPr>
          </a:p>
          <a:p>
            <a:pPr indent="0" lvl="0" marL="12700" marR="0" rtl="0" algn="ctr">
              <a:lnSpc>
                <a:spcPct val="100000"/>
              </a:lnSpc>
              <a:spcBef>
                <a:spcPts val="100"/>
              </a:spcBef>
              <a:spcAft>
                <a:spcPts val="0"/>
              </a:spcAft>
              <a:buClr>
                <a:srgbClr val="000000"/>
              </a:buClr>
              <a:buSzPts val="1100"/>
              <a:buFont typeface="Arial"/>
              <a:buNone/>
            </a:pPr>
            <a:r>
              <a:rPr b="1" i="0" lang="it-IT" sz="3200" u="none" cap="none" strike="noStrike">
                <a:solidFill>
                  <a:srgbClr val="135388"/>
                </a:solidFill>
                <a:latin typeface="Tahoma"/>
                <a:ea typeface="Tahoma"/>
                <a:cs typeface="Tahoma"/>
                <a:sym typeface="Tahoma"/>
              </a:rPr>
              <a:t>(Forum AIC)</a:t>
            </a:r>
            <a:endParaRPr b="1" i="0" sz="3200" u="none" cap="none" strike="noStrike">
              <a:solidFill>
                <a:srgbClr val="135388"/>
              </a:solidFill>
              <a:latin typeface="Tahoma"/>
              <a:ea typeface="Tahoma"/>
              <a:cs typeface="Tahoma"/>
              <a:sym typeface="Tahoma"/>
            </a:endParaRPr>
          </a:p>
        </p:txBody>
      </p:sp>
      <p:sp>
        <p:nvSpPr>
          <p:cNvPr id="70" name="Google Shape;70;p2"/>
          <p:cNvSpPr/>
          <p:nvPr/>
        </p:nvSpPr>
        <p:spPr>
          <a:xfrm>
            <a:off x="431800" y="6783034"/>
            <a:ext cx="5181600" cy="1274195"/>
          </a:xfrm>
          <a:prstGeom prst="rect">
            <a:avLst/>
          </a:prstGeom>
          <a:noFill/>
          <a:ln>
            <a:noFill/>
          </a:ln>
        </p:spPr>
        <p:txBody>
          <a:bodyPr anchorCtr="0" anchor="t" bIns="45700" lIns="91425" spcFirstLastPara="1" rIns="91425" wrap="square" tIns="45700">
            <a:spAutoFit/>
          </a:bodyPr>
          <a:lstStyle/>
          <a:p>
            <a:pPr indent="-304789" lvl="0" marL="457189"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Verdana"/>
              <a:ea typeface="Verdana"/>
              <a:cs typeface="Verdana"/>
              <a:sym typeface="Verdana"/>
            </a:endParaRPr>
          </a:p>
          <a:p>
            <a:pPr indent="0" lvl="0" marL="0" marR="0" rtl="0" algn="l">
              <a:lnSpc>
                <a:spcPct val="100000"/>
              </a:lnSpc>
              <a:spcBef>
                <a:spcPts val="2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24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71" name="Google Shape;71;p2"/>
          <p:cNvSpPr/>
          <p:nvPr/>
        </p:nvSpPr>
        <p:spPr>
          <a:xfrm>
            <a:off x="1181213" y="6672950"/>
            <a:ext cx="5302200" cy="225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it-IT" sz="2900" u="none" cap="none" strike="noStrike">
                <a:solidFill>
                  <a:srgbClr val="135388"/>
                </a:solidFill>
                <a:latin typeface="Tahoma"/>
                <a:ea typeface="Tahoma"/>
                <a:cs typeface="Tahoma"/>
                <a:sym typeface="Tahoma"/>
              </a:rPr>
              <a:t>Mission: </a:t>
            </a:r>
            <a:r>
              <a:rPr b="0" i="0" lang="it-IT" sz="2900" u="none" cap="none" strike="noStrike">
                <a:solidFill>
                  <a:srgbClr val="135388"/>
                </a:solidFill>
                <a:latin typeface="Tahoma"/>
                <a:ea typeface="Tahoma"/>
                <a:cs typeface="Tahoma"/>
                <a:sym typeface="Tahoma"/>
              </a:rPr>
              <a:t>strengthening synergies and opportunities for socio-economic development of the Adriatic Ionian Area</a:t>
            </a:r>
            <a:endParaRPr b="0" i="0" sz="1900" u="none" cap="none" strike="noStrike">
              <a:solidFill>
                <a:srgbClr val="000000"/>
              </a:solidFill>
              <a:latin typeface="Arial"/>
              <a:ea typeface="Arial"/>
              <a:cs typeface="Arial"/>
              <a:sym typeface="Arial"/>
            </a:endParaRPr>
          </a:p>
        </p:txBody>
      </p:sp>
      <p:sp>
        <p:nvSpPr>
          <p:cNvPr id="72" name="Google Shape;72;p2"/>
          <p:cNvSpPr/>
          <p:nvPr/>
        </p:nvSpPr>
        <p:spPr>
          <a:xfrm>
            <a:off x="6884175" y="2325025"/>
            <a:ext cx="8800800" cy="7230000"/>
          </a:xfrm>
          <a:prstGeom prst="rect">
            <a:avLst/>
          </a:prstGeom>
          <a:noFill/>
          <a:ln>
            <a:noFill/>
          </a:ln>
        </p:spPr>
        <p:txBody>
          <a:bodyPr anchorCtr="0" anchor="t" bIns="32950" lIns="65925" spcFirstLastPara="1" rIns="65925" wrap="square" tIns="32950">
            <a:noAutofit/>
          </a:bodyPr>
          <a:lstStyle/>
          <a:p>
            <a:pPr indent="-367779" lvl="0" marL="329679" marR="0" rtl="0" algn="l">
              <a:lnSpc>
                <a:spcPct val="100000"/>
              </a:lnSpc>
              <a:spcBef>
                <a:spcPts val="0"/>
              </a:spcBef>
              <a:spcAft>
                <a:spcPts val="0"/>
              </a:spcAft>
              <a:buClr>
                <a:srgbClr val="16165D"/>
              </a:buClr>
              <a:buSzPts val="3100"/>
              <a:buChar char="•"/>
            </a:pPr>
            <a:r>
              <a:rPr b="0" i="0" lang="it-IT" sz="2600" u="none" cap="none" strike="noStrike">
                <a:solidFill>
                  <a:srgbClr val="16165D"/>
                </a:solidFill>
                <a:latin typeface="Verdana"/>
                <a:ea typeface="Verdana"/>
                <a:cs typeface="Verdana"/>
                <a:sym typeface="Verdana"/>
              </a:rPr>
              <a:t>The Forum AIC is a non-profit voluntary and transnational association that joins the Chambers of Commerce of the Adriatic and Ionian Region – 41 members so far</a:t>
            </a:r>
            <a:endParaRPr b="0" i="0" sz="2600" u="none" cap="none" strike="noStrike">
              <a:solidFill>
                <a:srgbClr val="16165D"/>
              </a:solidFill>
              <a:latin typeface="Arial"/>
              <a:ea typeface="Arial"/>
              <a:cs typeface="Arial"/>
              <a:sym typeface="Arial"/>
            </a:endParaRPr>
          </a:p>
          <a:p>
            <a:pPr indent="0" lvl="0" marL="0" marR="0" rtl="0" algn="l">
              <a:lnSpc>
                <a:spcPct val="100000"/>
              </a:lnSpc>
              <a:spcBef>
                <a:spcPts val="170"/>
              </a:spcBef>
              <a:spcAft>
                <a:spcPts val="0"/>
              </a:spcAft>
              <a:buClr>
                <a:srgbClr val="000000"/>
              </a:buClr>
              <a:buSzPts val="2500"/>
              <a:buFont typeface="Arial"/>
              <a:buNone/>
            </a:pPr>
            <a:r>
              <a:t/>
            </a:r>
            <a:endParaRPr b="0" i="0" sz="2600" u="none" cap="none" strike="noStrike">
              <a:solidFill>
                <a:srgbClr val="16165D"/>
              </a:solidFill>
              <a:latin typeface="Verdana"/>
              <a:ea typeface="Verdana"/>
              <a:cs typeface="Verdana"/>
              <a:sym typeface="Verdana"/>
            </a:endParaRPr>
          </a:p>
          <a:p>
            <a:pPr indent="-367779" lvl="0" marL="329679" marR="0" rtl="0" algn="l">
              <a:lnSpc>
                <a:spcPct val="100000"/>
              </a:lnSpc>
              <a:spcBef>
                <a:spcPts val="170"/>
              </a:spcBef>
              <a:spcAft>
                <a:spcPts val="0"/>
              </a:spcAft>
              <a:buClr>
                <a:srgbClr val="16165D"/>
              </a:buClr>
              <a:buSzPts val="3100"/>
              <a:buChar char="•"/>
            </a:pPr>
            <a:r>
              <a:rPr b="0" i="0" lang="it-IT" sz="2600" u="none" cap="none" strike="noStrike">
                <a:solidFill>
                  <a:srgbClr val="16165D"/>
                </a:solidFill>
                <a:latin typeface="Verdana"/>
                <a:ea typeface="Verdana"/>
                <a:cs typeface="Verdana"/>
                <a:sym typeface="Verdana"/>
              </a:rPr>
              <a:t>It was established in 2001 by the Marche Chamber of Commerce and Split Chamber of Economy</a:t>
            </a:r>
            <a:endParaRPr b="0" i="0" sz="2600" u="none" cap="none" strike="noStrike">
              <a:solidFill>
                <a:srgbClr val="16165D"/>
              </a:solidFill>
              <a:latin typeface="Arial"/>
              <a:ea typeface="Arial"/>
              <a:cs typeface="Arial"/>
              <a:sym typeface="Arial"/>
            </a:endParaRPr>
          </a:p>
          <a:p>
            <a:pPr indent="0" lvl="0" marL="0" marR="0" rtl="0" algn="l">
              <a:lnSpc>
                <a:spcPct val="100000"/>
              </a:lnSpc>
              <a:spcBef>
                <a:spcPts val="170"/>
              </a:spcBef>
              <a:spcAft>
                <a:spcPts val="0"/>
              </a:spcAft>
              <a:buClr>
                <a:srgbClr val="000000"/>
              </a:buClr>
              <a:buSzPts val="2500"/>
              <a:buFont typeface="Arial"/>
              <a:buNone/>
            </a:pPr>
            <a:r>
              <a:t/>
            </a:r>
            <a:endParaRPr b="0" i="0" sz="2600" u="none" cap="none" strike="noStrike">
              <a:solidFill>
                <a:srgbClr val="16165D"/>
              </a:solidFill>
              <a:latin typeface="Verdana"/>
              <a:ea typeface="Verdana"/>
              <a:cs typeface="Verdana"/>
              <a:sym typeface="Verdana"/>
            </a:endParaRPr>
          </a:p>
          <a:p>
            <a:pPr indent="-367779" lvl="0" marL="329679" marR="0" rtl="0" algn="l">
              <a:lnSpc>
                <a:spcPct val="100000"/>
              </a:lnSpc>
              <a:spcBef>
                <a:spcPts val="170"/>
              </a:spcBef>
              <a:spcAft>
                <a:spcPts val="0"/>
              </a:spcAft>
              <a:buClr>
                <a:srgbClr val="16165D"/>
              </a:buClr>
              <a:buSzPts val="3100"/>
              <a:buChar char="•"/>
            </a:pPr>
            <a:r>
              <a:rPr b="0" i="0" lang="it-IT" sz="2600" u="none" cap="none" strike="noStrike">
                <a:solidFill>
                  <a:srgbClr val="16165D"/>
                </a:solidFill>
                <a:latin typeface="Verdana"/>
                <a:ea typeface="Verdana"/>
                <a:cs typeface="Verdana"/>
                <a:sym typeface="Verdana"/>
              </a:rPr>
              <a:t>Permanent Secretariat at Marche Chamber of Commerce (Ancona)</a:t>
            </a:r>
            <a:endParaRPr b="0" i="0" sz="2600" u="none" cap="none" strike="noStrike">
              <a:solidFill>
                <a:srgbClr val="16165D"/>
              </a:solidFill>
              <a:latin typeface="Arial"/>
              <a:ea typeface="Arial"/>
              <a:cs typeface="Arial"/>
              <a:sym typeface="Arial"/>
            </a:endParaRPr>
          </a:p>
          <a:p>
            <a:pPr indent="-221729" lvl="0" marL="329679" marR="0" rtl="0" algn="l">
              <a:lnSpc>
                <a:spcPct val="100000"/>
              </a:lnSpc>
              <a:spcBef>
                <a:spcPts val="170"/>
              </a:spcBef>
              <a:spcAft>
                <a:spcPts val="0"/>
              </a:spcAft>
              <a:buClr>
                <a:srgbClr val="000000"/>
              </a:buClr>
              <a:buSzPts val="1700"/>
              <a:buFont typeface="Arial"/>
              <a:buNone/>
            </a:pPr>
            <a:r>
              <a:t/>
            </a:r>
            <a:endParaRPr b="0" i="0" sz="2600" u="none" cap="none" strike="noStrike">
              <a:solidFill>
                <a:srgbClr val="16165D"/>
              </a:solidFill>
              <a:latin typeface="Verdana"/>
              <a:ea typeface="Verdana"/>
              <a:cs typeface="Verdana"/>
              <a:sym typeface="Verdana"/>
            </a:endParaRPr>
          </a:p>
          <a:p>
            <a:pPr indent="-367779" lvl="0" marL="329679" marR="0" rtl="0" algn="l">
              <a:lnSpc>
                <a:spcPct val="100000"/>
              </a:lnSpc>
              <a:spcBef>
                <a:spcPts val="170"/>
              </a:spcBef>
              <a:spcAft>
                <a:spcPts val="0"/>
              </a:spcAft>
              <a:buClr>
                <a:srgbClr val="16165D"/>
              </a:buClr>
              <a:buSzPts val="3100"/>
              <a:buChar char="•"/>
            </a:pPr>
            <a:r>
              <a:rPr b="0" i="0" lang="it-IT" sz="2600" u="none" cap="none" strike="noStrike">
                <a:solidFill>
                  <a:srgbClr val="16165D"/>
                </a:solidFill>
                <a:latin typeface="Verdana"/>
                <a:ea typeface="Verdana"/>
                <a:cs typeface="Verdana"/>
                <a:sym typeface="Verdana"/>
              </a:rPr>
              <a:t>Close cooperation with UniAdrion and FAIC. The so-called three civil society Fora together represent more than 130 institutions of the Adriatic Ionian Area</a:t>
            </a:r>
            <a:r>
              <a:rPr lang="it-IT" sz="2600">
                <a:solidFill>
                  <a:srgbClr val="16165D"/>
                </a:solidFill>
              </a:rPr>
              <a:t> </a:t>
            </a:r>
            <a:r>
              <a:rPr b="0" i="0" lang="it-IT" sz="2600" u="none" cap="none" strike="noStrike">
                <a:solidFill>
                  <a:srgbClr val="16165D"/>
                </a:solidFill>
                <a:latin typeface="Verdana"/>
                <a:ea typeface="Verdana"/>
                <a:cs typeface="Verdana"/>
                <a:sym typeface="Verdana"/>
              </a:rPr>
              <a:t>(Integrated Secretariat)</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txBox="1"/>
          <p:nvPr/>
        </p:nvSpPr>
        <p:spPr>
          <a:xfrm>
            <a:off x="7532575" y="2029500"/>
            <a:ext cx="7744800" cy="61260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400"/>
              <a:buFont typeface="Arial"/>
              <a:buNone/>
            </a:pPr>
            <a:r>
              <a:t/>
            </a:r>
            <a:endParaRPr sz="2400">
              <a:solidFill>
                <a:schemeClr val="dk1"/>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2400"/>
              <a:buFont typeface="Arial"/>
              <a:buNone/>
            </a:pPr>
            <a:r>
              <a:rPr lang="it-IT" sz="2400">
                <a:solidFill>
                  <a:schemeClr val="dk1"/>
                </a:solidFill>
                <a:latin typeface="Verdana"/>
                <a:ea typeface="Verdana"/>
                <a:cs typeface="Verdana"/>
                <a:sym typeface="Verdana"/>
              </a:rPr>
              <a:t>S</a:t>
            </a:r>
            <a:r>
              <a:rPr lang="it-IT" sz="2400">
                <a:solidFill>
                  <a:schemeClr val="dk1"/>
                </a:solidFill>
                <a:latin typeface="Verdana"/>
                <a:ea typeface="Verdana"/>
                <a:cs typeface="Verdana"/>
                <a:sym typeface="Verdana"/>
              </a:rPr>
              <a:t>ince their establishment - in the early 2000s - t</a:t>
            </a:r>
            <a:r>
              <a:rPr lang="it-IT" sz="2400">
                <a:solidFill>
                  <a:schemeClr val="dk1"/>
                </a:solidFill>
                <a:latin typeface="Verdana"/>
                <a:ea typeface="Verdana"/>
                <a:cs typeface="Verdana"/>
                <a:sym typeface="Verdana"/>
              </a:rPr>
              <a:t>he three civil society FORA (</a:t>
            </a:r>
            <a:r>
              <a:rPr b="0" i="0" lang="it-IT" sz="2400" u="none" cap="none" strike="noStrike">
                <a:solidFill>
                  <a:schemeClr val="dk1"/>
                </a:solidFill>
                <a:latin typeface="Verdana"/>
                <a:ea typeface="Verdana"/>
                <a:cs typeface="Verdana"/>
                <a:sym typeface="Verdana"/>
              </a:rPr>
              <a:t>Forum AIC, FAIC and UNIADRION) have been identified </a:t>
            </a:r>
            <a:r>
              <a:rPr lang="it-IT" sz="2400">
                <a:solidFill>
                  <a:schemeClr val="dk1"/>
                </a:solidFill>
                <a:latin typeface="Verdana"/>
                <a:ea typeface="Verdana"/>
                <a:cs typeface="Verdana"/>
                <a:sym typeface="Verdana"/>
              </a:rPr>
              <a:t>as </a:t>
            </a:r>
            <a:r>
              <a:rPr b="1" i="1" lang="it-IT" sz="2800" u="none" cap="none" strike="noStrike">
                <a:solidFill>
                  <a:srgbClr val="366092"/>
                </a:solidFill>
                <a:latin typeface="Verdana"/>
                <a:ea typeface="Verdana"/>
                <a:cs typeface="Verdana"/>
                <a:sym typeface="Verdana"/>
              </a:rPr>
              <a:t>major EUSAIR stakeholders</a:t>
            </a:r>
            <a:endParaRPr b="1" i="1" sz="2800">
              <a:solidFill>
                <a:srgbClr val="366092"/>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2400"/>
              <a:buFont typeface="Arial"/>
              <a:buNone/>
            </a:pPr>
            <a:r>
              <a:t/>
            </a:r>
            <a:endParaRPr b="1" i="1" sz="2800">
              <a:solidFill>
                <a:srgbClr val="366092"/>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2400"/>
              <a:buFont typeface="Arial"/>
              <a:buNone/>
            </a:pPr>
            <a:r>
              <a:rPr lang="it-IT" sz="2400">
                <a:solidFill>
                  <a:schemeClr val="dk1"/>
                </a:solidFill>
                <a:latin typeface="Verdana"/>
                <a:ea typeface="Verdana"/>
                <a:cs typeface="Verdana"/>
                <a:sym typeface="Verdana"/>
              </a:rPr>
              <a:t>EUSAIR is a p</a:t>
            </a:r>
            <a:r>
              <a:rPr b="0" i="0" lang="it-IT" sz="2400" u="none" cap="none" strike="noStrike">
                <a:solidFill>
                  <a:schemeClr val="dk1"/>
                </a:solidFill>
                <a:latin typeface="Verdana"/>
                <a:ea typeface="Verdana"/>
                <a:cs typeface="Verdana"/>
                <a:sym typeface="Verdana"/>
              </a:rPr>
              <a:t>olitical framework that allows the 9 countries located in the same macroregion to tackle and solve problems or to better exploit the potential they have in common </a:t>
            </a:r>
            <a:endParaRPr b="0" i="0" sz="2400" u="none" cap="none" strike="noStrike">
              <a:solidFill>
                <a:schemeClr val="dk1"/>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2400"/>
              <a:buFont typeface="Arial"/>
              <a:buNone/>
            </a:pPr>
            <a:r>
              <a:t/>
            </a:r>
            <a:endParaRPr sz="2400">
              <a:solidFill>
                <a:schemeClr val="dk1"/>
              </a:solidFill>
              <a:latin typeface="Verdana"/>
              <a:ea typeface="Verdana"/>
              <a:cs typeface="Verdana"/>
              <a:sym typeface="Verdana"/>
            </a:endParaRPr>
          </a:p>
          <a:p>
            <a:pPr indent="0" lvl="0" marL="0" marR="0" rtl="0" algn="just">
              <a:lnSpc>
                <a:spcPct val="115000"/>
              </a:lnSpc>
              <a:spcBef>
                <a:spcPts val="0"/>
              </a:spcBef>
              <a:spcAft>
                <a:spcPts val="0"/>
              </a:spcAft>
              <a:buClr>
                <a:srgbClr val="000000"/>
              </a:buClr>
              <a:buSzPts val="2400"/>
              <a:buFont typeface="Arial"/>
              <a:buNone/>
            </a:pPr>
            <a:r>
              <a:rPr lang="it-IT" sz="2400">
                <a:solidFill>
                  <a:schemeClr val="dk1"/>
                </a:solidFill>
                <a:latin typeface="Verdana"/>
                <a:ea typeface="Verdana"/>
                <a:cs typeface="Verdana"/>
                <a:sym typeface="Verdana"/>
              </a:rPr>
              <a:t>EUSAIR 4 Pillars</a:t>
            </a:r>
            <a:r>
              <a:rPr b="0" i="0" lang="it-IT" sz="2400" u="none" cap="none" strike="noStrike">
                <a:solidFill>
                  <a:schemeClr val="dk1"/>
                </a:solidFill>
                <a:latin typeface="Verdana"/>
                <a:ea typeface="Verdana"/>
                <a:cs typeface="Verdana"/>
                <a:sym typeface="Verdana"/>
              </a:rPr>
              <a:t>: Blue </a:t>
            </a:r>
            <a:r>
              <a:rPr lang="it-IT" sz="2400">
                <a:solidFill>
                  <a:schemeClr val="dk1"/>
                </a:solidFill>
                <a:latin typeface="Verdana"/>
                <a:ea typeface="Verdana"/>
                <a:cs typeface="Verdana"/>
                <a:sym typeface="Verdana"/>
              </a:rPr>
              <a:t>Growth;</a:t>
            </a:r>
            <a:r>
              <a:rPr b="0" i="0" lang="it-IT" sz="2400" u="none" cap="none" strike="noStrike">
                <a:solidFill>
                  <a:schemeClr val="dk1"/>
                </a:solidFill>
                <a:latin typeface="Verdana"/>
                <a:ea typeface="Verdana"/>
                <a:cs typeface="Verdana"/>
                <a:sym typeface="Verdana"/>
              </a:rPr>
              <a:t> Connecting the Region</a:t>
            </a:r>
            <a:r>
              <a:rPr lang="it-IT" sz="2400">
                <a:solidFill>
                  <a:schemeClr val="dk1"/>
                </a:solidFill>
                <a:latin typeface="Verdana"/>
                <a:ea typeface="Verdana"/>
                <a:cs typeface="Verdana"/>
                <a:sym typeface="Verdana"/>
              </a:rPr>
              <a:t> </a:t>
            </a:r>
            <a:r>
              <a:rPr b="0" i="0" lang="it-IT" sz="2400" u="none" cap="none" strike="noStrike">
                <a:solidFill>
                  <a:schemeClr val="dk1"/>
                </a:solidFill>
                <a:latin typeface="Verdana"/>
                <a:ea typeface="Verdana"/>
                <a:cs typeface="Verdana"/>
                <a:sym typeface="Verdana"/>
              </a:rPr>
              <a:t>(transport and energy)</a:t>
            </a:r>
            <a:r>
              <a:rPr lang="it-IT" sz="2400">
                <a:solidFill>
                  <a:schemeClr val="dk1"/>
                </a:solidFill>
                <a:latin typeface="Verdana"/>
                <a:ea typeface="Verdana"/>
                <a:cs typeface="Verdana"/>
                <a:sym typeface="Verdana"/>
              </a:rPr>
              <a:t>; E</a:t>
            </a:r>
            <a:r>
              <a:rPr b="0" i="0" lang="it-IT" sz="2400" u="none" cap="none" strike="noStrike">
                <a:solidFill>
                  <a:schemeClr val="dk1"/>
                </a:solidFill>
                <a:latin typeface="Verdana"/>
                <a:ea typeface="Verdana"/>
                <a:cs typeface="Verdana"/>
                <a:sym typeface="Verdana"/>
              </a:rPr>
              <a:t>nvironmental </a:t>
            </a:r>
            <a:r>
              <a:rPr lang="it-IT" sz="2400">
                <a:solidFill>
                  <a:schemeClr val="dk1"/>
                </a:solidFill>
                <a:latin typeface="Verdana"/>
                <a:ea typeface="Verdana"/>
                <a:cs typeface="Verdana"/>
                <a:sym typeface="Verdana"/>
              </a:rPr>
              <a:t>Q</a:t>
            </a:r>
            <a:r>
              <a:rPr b="0" i="0" lang="it-IT" sz="2400" u="none" cap="none" strike="noStrike">
                <a:solidFill>
                  <a:schemeClr val="dk1"/>
                </a:solidFill>
                <a:latin typeface="Verdana"/>
                <a:ea typeface="Verdana"/>
                <a:cs typeface="Verdana"/>
                <a:sym typeface="Verdana"/>
              </a:rPr>
              <a:t>uality; and </a:t>
            </a:r>
            <a:r>
              <a:rPr lang="it-IT" sz="2400">
                <a:solidFill>
                  <a:schemeClr val="dk1"/>
                </a:solidFill>
                <a:latin typeface="Verdana"/>
                <a:ea typeface="Verdana"/>
                <a:cs typeface="Verdana"/>
                <a:sym typeface="Verdana"/>
              </a:rPr>
              <a:t>S</a:t>
            </a:r>
            <a:r>
              <a:rPr b="0" i="0" lang="it-IT" sz="2400" u="none" cap="none" strike="noStrike">
                <a:solidFill>
                  <a:schemeClr val="dk1"/>
                </a:solidFill>
                <a:latin typeface="Verdana"/>
                <a:ea typeface="Verdana"/>
                <a:cs typeface="Verdana"/>
                <a:sym typeface="Verdana"/>
              </a:rPr>
              <a:t>ustainable </a:t>
            </a:r>
            <a:r>
              <a:rPr lang="it-IT" sz="2400">
                <a:solidFill>
                  <a:schemeClr val="dk1"/>
                </a:solidFill>
                <a:latin typeface="Verdana"/>
                <a:ea typeface="Verdana"/>
                <a:cs typeface="Verdana"/>
                <a:sym typeface="Verdana"/>
              </a:rPr>
              <a:t>T</a:t>
            </a:r>
            <a:r>
              <a:rPr b="0" i="0" lang="it-IT" sz="2400" u="none" cap="none" strike="noStrike">
                <a:solidFill>
                  <a:schemeClr val="dk1"/>
                </a:solidFill>
                <a:latin typeface="Verdana"/>
                <a:ea typeface="Verdana"/>
                <a:cs typeface="Verdana"/>
                <a:sym typeface="Verdana"/>
              </a:rPr>
              <a:t>ourism</a:t>
            </a:r>
            <a:endParaRPr b="0" i="0" sz="2133" u="none" cap="none" strike="noStrike">
              <a:solidFill>
                <a:srgbClr val="16165D"/>
              </a:solidFill>
              <a:latin typeface="Arial"/>
              <a:ea typeface="Arial"/>
              <a:cs typeface="Arial"/>
              <a:sym typeface="Arial"/>
            </a:endParaRPr>
          </a:p>
        </p:txBody>
      </p:sp>
      <p:pic>
        <p:nvPicPr>
          <p:cNvPr id="78" name="Google Shape;78;p3"/>
          <p:cNvPicPr preferRelativeResize="0"/>
          <p:nvPr/>
        </p:nvPicPr>
        <p:blipFill rotWithShape="1">
          <a:blip r:embed="rId3">
            <a:alphaModFix/>
          </a:blip>
          <a:srcRect b="0" l="0" r="0" t="0"/>
          <a:stretch/>
        </p:blipFill>
        <p:spPr>
          <a:xfrm>
            <a:off x="13202984" y="8490733"/>
            <a:ext cx="2074333" cy="1308100"/>
          </a:xfrm>
          <a:prstGeom prst="rect">
            <a:avLst/>
          </a:prstGeom>
          <a:noFill/>
          <a:ln>
            <a:noFill/>
          </a:ln>
        </p:spPr>
      </p:pic>
      <p:pic>
        <p:nvPicPr>
          <p:cNvPr id="79" name="Google Shape;79;p3"/>
          <p:cNvPicPr preferRelativeResize="0"/>
          <p:nvPr/>
        </p:nvPicPr>
        <p:blipFill rotWithShape="1">
          <a:blip r:embed="rId4">
            <a:alphaModFix/>
          </a:blip>
          <a:srcRect b="0" l="0" r="0" t="0"/>
          <a:stretch/>
        </p:blipFill>
        <p:spPr>
          <a:xfrm>
            <a:off x="577659" y="2184400"/>
            <a:ext cx="5873941" cy="6567830"/>
          </a:xfrm>
          <a:prstGeom prst="rect">
            <a:avLst/>
          </a:prstGeom>
          <a:noFill/>
          <a:ln>
            <a:noFill/>
          </a:ln>
        </p:spPr>
      </p:pic>
      <p:pic>
        <p:nvPicPr>
          <p:cNvPr id="80" name="Google Shape;80;p3"/>
          <p:cNvPicPr preferRelativeResize="0"/>
          <p:nvPr/>
        </p:nvPicPr>
        <p:blipFill rotWithShape="1">
          <a:blip r:embed="rId5">
            <a:alphaModFix/>
          </a:blip>
          <a:srcRect b="0" l="0" r="0" t="0"/>
          <a:stretch/>
        </p:blipFill>
        <p:spPr>
          <a:xfrm>
            <a:off x="4394200" y="434344"/>
            <a:ext cx="1600200" cy="1213871"/>
          </a:xfrm>
          <a:prstGeom prst="rect">
            <a:avLst/>
          </a:prstGeom>
          <a:noFill/>
          <a:ln>
            <a:noFill/>
          </a:ln>
        </p:spPr>
      </p:pic>
      <p:pic>
        <p:nvPicPr>
          <p:cNvPr id="81" name="Google Shape;81;p3"/>
          <p:cNvPicPr preferRelativeResize="0"/>
          <p:nvPr/>
        </p:nvPicPr>
        <p:blipFill rotWithShape="1">
          <a:blip r:embed="rId6">
            <a:alphaModFix/>
          </a:blip>
          <a:srcRect b="0" l="0" r="0" t="0"/>
          <a:stretch/>
        </p:blipFill>
        <p:spPr>
          <a:xfrm>
            <a:off x="2565400" y="728887"/>
            <a:ext cx="1547844" cy="814643"/>
          </a:xfrm>
          <a:prstGeom prst="rect">
            <a:avLst/>
          </a:prstGeom>
          <a:noFill/>
          <a:ln>
            <a:noFill/>
          </a:ln>
        </p:spPr>
      </p:pic>
      <p:sp>
        <p:nvSpPr>
          <p:cNvPr id="82" name="Google Shape;82;p3"/>
          <p:cNvSpPr txBox="1"/>
          <p:nvPr/>
        </p:nvSpPr>
        <p:spPr>
          <a:xfrm>
            <a:off x="7074283" y="842574"/>
            <a:ext cx="8661400" cy="997709"/>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rgbClr val="000000"/>
              </a:buClr>
              <a:buSzPts val="3200"/>
              <a:buFont typeface="Arial"/>
              <a:buNone/>
            </a:pPr>
            <a:r>
              <a:rPr b="1" i="0" lang="it-IT" sz="3200" u="none" cap="none" strike="noStrike">
                <a:solidFill>
                  <a:srgbClr val="135388"/>
                </a:solidFill>
                <a:latin typeface="Tahoma"/>
                <a:ea typeface="Tahoma"/>
                <a:cs typeface="Tahoma"/>
                <a:sym typeface="Tahoma"/>
              </a:rPr>
              <a:t>The AIC Forum in the European Strategy for the Adriatic-Ionian Region (EUSAIR)</a:t>
            </a:r>
            <a:endParaRPr b="1" i="0" sz="3200" u="none" cap="none" strike="noStrike">
              <a:solidFill>
                <a:srgbClr val="135388"/>
              </a:solidFill>
              <a:latin typeface="Tahoma"/>
              <a:ea typeface="Tahoma"/>
              <a:cs typeface="Tahoma"/>
              <a:sym typeface="Tahoma"/>
            </a:endParaRPr>
          </a:p>
        </p:txBody>
      </p:sp>
      <p:pic>
        <p:nvPicPr>
          <p:cNvPr id="83" name="Google Shape;83;p3"/>
          <p:cNvPicPr preferRelativeResize="0"/>
          <p:nvPr/>
        </p:nvPicPr>
        <p:blipFill rotWithShape="1">
          <a:blip r:embed="rId7">
            <a:alphaModFix/>
          </a:blip>
          <a:srcRect b="0" l="0" r="0" t="0"/>
          <a:stretch/>
        </p:blipFill>
        <p:spPr>
          <a:xfrm>
            <a:off x="577659" y="366902"/>
            <a:ext cx="1447800" cy="1403730"/>
          </a:xfrm>
          <a:prstGeom prst="rect">
            <a:avLst/>
          </a:prstGeom>
          <a:noFill/>
          <a:ln>
            <a:noFill/>
          </a:ln>
        </p:spPr>
      </p:pic>
      <p:pic>
        <p:nvPicPr>
          <p:cNvPr id="84" name="Google Shape;84;p3"/>
          <p:cNvPicPr preferRelativeResize="0"/>
          <p:nvPr/>
        </p:nvPicPr>
        <p:blipFill rotWithShape="1">
          <a:blip r:embed="rId8">
            <a:alphaModFix/>
          </a:blip>
          <a:srcRect b="0" l="0" r="0" t="0"/>
          <a:stretch/>
        </p:blipFill>
        <p:spPr>
          <a:xfrm>
            <a:off x="653975" y="8713553"/>
            <a:ext cx="2918745" cy="1046603"/>
          </a:xfrm>
          <a:prstGeom prst="rect">
            <a:avLst/>
          </a:prstGeom>
          <a:noFill/>
          <a:ln>
            <a:noFill/>
          </a:ln>
        </p:spPr>
      </p:pic>
      <p:pic>
        <p:nvPicPr>
          <p:cNvPr id="85" name="Google Shape;85;p3"/>
          <p:cNvPicPr preferRelativeResize="0"/>
          <p:nvPr/>
        </p:nvPicPr>
        <p:blipFill rotWithShape="1">
          <a:blip r:embed="rId9">
            <a:alphaModFix/>
          </a:blip>
          <a:srcRect b="0" l="0" r="0" t="0"/>
          <a:stretch/>
        </p:blipFill>
        <p:spPr>
          <a:xfrm>
            <a:off x="3793018" y="8713553"/>
            <a:ext cx="2802564" cy="1075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 name="Shape 89"/>
        <p:cNvGrpSpPr/>
        <p:nvPr/>
      </p:nvGrpSpPr>
      <p:grpSpPr>
        <a:xfrm>
          <a:off x="0" y="0"/>
          <a:ext cx="0" cy="0"/>
          <a:chOff x="0" y="0"/>
          <a:chExt cx="0" cy="0"/>
        </a:xfrm>
      </p:grpSpPr>
      <p:grpSp>
        <p:nvGrpSpPr>
          <p:cNvPr id="90" name="Google Shape;90;p4"/>
          <p:cNvGrpSpPr/>
          <p:nvPr/>
        </p:nvGrpSpPr>
        <p:grpSpPr>
          <a:xfrm>
            <a:off x="1098823" y="3742362"/>
            <a:ext cx="14558772" cy="5435247"/>
            <a:chOff x="635000" y="3008459"/>
            <a:chExt cx="15621000" cy="5957741"/>
          </a:xfrm>
        </p:grpSpPr>
        <p:pic>
          <p:nvPicPr>
            <p:cNvPr id="91" name="Google Shape;91;p4"/>
            <p:cNvPicPr preferRelativeResize="0"/>
            <p:nvPr/>
          </p:nvPicPr>
          <p:blipFill rotWithShape="1">
            <a:blip r:embed="rId3">
              <a:alphaModFix/>
            </a:blip>
            <a:srcRect b="0" l="0" r="0" t="0"/>
            <a:stretch/>
          </p:blipFill>
          <p:spPr>
            <a:xfrm>
              <a:off x="635000" y="3008459"/>
              <a:ext cx="15620998" cy="5505450"/>
            </a:xfrm>
            <a:prstGeom prst="rect">
              <a:avLst/>
            </a:prstGeom>
            <a:noFill/>
            <a:ln>
              <a:noFill/>
            </a:ln>
          </p:spPr>
        </p:pic>
        <p:sp>
          <p:nvSpPr>
            <p:cNvPr id="92" name="Google Shape;92;p4"/>
            <p:cNvSpPr/>
            <p:nvPr/>
          </p:nvSpPr>
          <p:spPr>
            <a:xfrm>
              <a:off x="635000" y="7937500"/>
              <a:ext cx="15621000" cy="1028700"/>
            </a:xfrm>
            <a:custGeom>
              <a:rect b="b" l="l" r="r" t="t"/>
              <a:pathLst>
                <a:path extrusionOk="0" h="1028700" w="15621000">
                  <a:moveTo>
                    <a:pt x="15621000" y="0"/>
                  </a:moveTo>
                  <a:lnTo>
                    <a:pt x="0" y="0"/>
                  </a:lnTo>
                  <a:lnTo>
                    <a:pt x="0" y="1028700"/>
                  </a:lnTo>
                  <a:lnTo>
                    <a:pt x="15621000" y="1028700"/>
                  </a:lnTo>
                  <a:lnTo>
                    <a:pt x="15621000" y="0"/>
                  </a:lnTo>
                  <a:close/>
                </a:path>
              </a:pathLst>
            </a:custGeom>
            <a:solidFill>
              <a:srgbClr val="135388">
                <a:alpha val="7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3" name="Google Shape;93;p4"/>
          <p:cNvPicPr preferRelativeResize="0"/>
          <p:nvPr/>
        </p:nvPicPr>
        <p:blipFill rotWithShape="1">
          <a:blip r:embed="rId4">
            <a:alphaModFix/>
          </a:blip>
          <a:srcRect b="0" l="0" r="0" t="0"/>
          <a:stretch/>
        </p:blipFill>
        <p:spPr>
          <a:xfrm>
            <a:off x="14985952" y="9355897"/>
            <a:ext cx="635047" cy="423102"/>
          </a:xfrm>
          <a:prstGeom prst="rect">
            <a:avLst/>
          </a:prstGeom>
          <a:noFill/>
          <a:ln>
            <a:noFill/>
          </a:ln>
        </p:spPr>
      </p:pic>
      <p:sp>
        <p:nvSpPr>
          <p:cNvPr id="94" name="Google Shape;94;p4"/>
          <p:cNvSpPr txBox="1"/>
          <p:nvPr/>
        </p:nvSpPr>
        <p:spPr>
          <a:xfrm>
            <a:off x="13818925" y="9427189"/>
            <a:ext cx="1050925" cy="299720"/>
          </a:xfrm>
          <a:prstGeom prst="rect">
            <a:avLst/>
          </a:prstGeom>
          <a:noFill/>
          <a:ln>
            <a:noFill/>
          </a:ln>
        </p:spPr>
        <p:txBody>
          <a:bodyPr anchorCtr="0" anchor="t" bIns="0" lIns="0" spcFirstLastPara="1" rIns="0" wrap="square" tIns="12700">
            <a:spAutoFit/>
          </a:bodyPr>
          <a:lstStyle/>
          <a:p>
            <a:pPr indent="-97790" lvl="0" marL="109854" marR="5080" rtl="0" algn="l">
              <a:lnSpc>
                <a:spcPct val="100000"/>
              </a:lnSpc>
              <a:spcBef>
                <a:spcPts val="0"/>
              </a:spcBef>
              <a:spcAft>
                <a:spcPts val="0"/>
              </a:spcAft>
              <a:buClr>
                <a:srgbClr val="000000"/>
              </a:buClr>
              <a:buSzPts val="900"/>
              <a:buFont typeface="Arial"/>
              <a:buNone/>
            </a:pPr>
            <a:r>
              <a:rPr b="0" i="0" lang="it-IT" sz="900" u="none" cap="none" strike="noStrike">
                <a:solidFill>
                  <a:schemeClr val="dk1"/>
                </a:solidFill>
                <a:latin typeface="Verdana"/>
                <a:ea typeface="Verdana"/>
                <a:cs typeface="Verdana"/>
                <a:sym typeface="Verdana"/>
              </a:rPr>
              <a:t>An initiative of the  European Union</a:t>
            </a:r>
            <a:endParaRPr b="0" i="0" sz="900" u="none" cap="none" strike="noStrike">
              <a:solidFill>
                <a:schemeClr val="dk1"/>
              </a:solidFill>
              <a:latin typeface="Verdana"/>
              <a:ea typeface="Verdana"/>
              <a:cs typeface="Verdana"/>
              <a:sym typeface="Verdana"/>
            </a:endParaRPr>
          </a:p>
        </p:txBody>
      </p:sp>
      <p:sp>
        <p:nvSpPr>
          <p:cNvPr id="95" name="Google Shape;95;p4"/>
          <p:cNvSpPr txBox="1"/>
          <p:nvPr/>
        </p:nvSpPr>
        <p:spPr>
          <a:xfrm>
            <a:off x="791182" y="9339131"/>
            <a:ext cx="5292600" cy="628500"/>
          </a:xfrm>
          <a:prstGeom prst="rect">
            <a:avLst/>
          </a:prstGeom>
          <a:noFill/>
          <a:ln>
            <a:noFill/>
          </a:ln>
        </p:spPr>
        <p:txBody>
          <a:bodyPr anchorCtr="0" anchor="t" bIns="0" lIns="0" spcFirstLastPara="1" rIns="0" wrap="square" tIns="12700">
            <a:spAutoFit/>
          </a:bodyPr>
          <a:lstStyle/>
          <a:p>
            <a:pPr indent="199390" lvl="0" marL="12700" marR="5080" rtl="0" algn="r">
              <a:lnSpc>
                <a:spcPct val="100000"/>
              </a:lnSpc>
              <a:spcBef>
                <a:spcPts val="0"/>
              </a:spcBef>
              <a:spcAft>
                <a:spcPts val="0"/>
              </a:spcAft>
              <a:buClr>
                <a:srgbClr val="000000"/>
              </a:buClr>
              <a:buSzPts val="1000"/>
              <a:buFont typeface="Arial"/>
              <a:buNone/>
            </a:pPr>
            <a:r>
              <a:rPr lang="it-IT" sz="1000">
                <a:solidFill>
                  <a:schemeClr val="dk1"/>
                </a:solidFill>
                <a:latin typeface="Verdana"/>
                <a:ea typeface="Verdana"/>
                <a:cs typeface="Verdana"/>
                <a:sym typeface="Verdana"/>
              </a:rPr>
              <a:t>The content of this publication reflects the point of view of the authors only, i.e. that of the partners of the MobiliseSME project. The European Commission is not responsible for any use that may be made of the information contained therein.</a:t>
            </a:r>
            <a:endParaRPr b="0" i="0" sz="1000" u="none" cap="none" strike="noStrike">
              <a:solidFill>
                <a:schemeClr val="dk1"/>
              </a:solidFill>
              <a:latin typeface="Verdana"/>
              <a:ea typeface="Verdana"/>
              <a:cs typeface="Verdana"/>
              <a:sym typeface="Verdana"/>
            </a:endParaRPr>
          </a:p>
        </p:txBody>
      </p:sp>
      <p:pic>
        <p:nvPicPr>
          <p:cNvPr id="96" name="Google Shape;96;p4"/>
          <p:cNvPicPr preferRelativeResize="0"/>
          <p:nvPr/>
        </p:nvPicPr>
        <p:blipFill rotWithShape="1">
          <a:blip r:embed="rId5">
            <a:alphaModFix/>
          </a:blip>
          <a:srcRect b="0" l="0" r="0" t="0"/>
          <a:stretch/>
        </p:blipFill>
        <p:spPr>
          <a:xfrm>
            <a:off x="6241799" y="9355897"/>
            <a:ext cx="1959530" cy="427734"/>
          </a:xfrm>
          <a:prstGeom prst="rect">
            <a:avLst/>
          </a:prstGeom>
          <a:noFill/>
          <a:ln>
            <a:noFill/>
          </a:ln>
        </p:spPr>
      </p:pic>
      <p:sp>
        <p:nvSpPr>
          <p:cNvPr id="97" name="Google Shape;97;p4"/>
          <p:cNvSpPr/>
          <p:nvPr/>
        </p:nvSpPr>
        <p:spPr>
          <a:xfrm>
            <a:off x="2043098" y="7025300"/>
            <a:ext cx="2863215" cy="427990"/>
          </a:xfrm>
          <a:custGeom>
            <a:rect b="b" l="l" r="r" t="t"/>
            <a:pathLst>
              <a:path extrusionOk="0" h="427990" w="2863215">
                <a:moveTo>
                  <a:pt x="2648927" y="0"/>
                </a:moveTo>
                <a:lnTo>
                  <a:pt x="213868" y="0"/>
                </a:lnTo>
                <a:lnTo>
                  <a:pt x="164831" y="5648"/>
                </a:lnTo>
                <a:lnTo>
                  <a:pt x="119816" y="21738"/>
                </a:lnTo>
                <a:lnTo>
                  <a:pt x="80107" y="46986"/>
                </a:lnTo>
                <a:lnTo>
                  <a:pt x="46986" y="80107"/>
                </a:lnTo>
                <a:lnTo>
                  <a:pt x="21738" y="119816"/>
                </a:lnTo>
                <a:lnTo>
                  <a:pt x="5648" y="164831"/>
                </a:lnTo>
                <a:lnTo>
                  <a:pt x="0" y="213867"/>
                </a:lnTo>
                <a:lnTo>
                  <a:pt x="5648" y="262904"/>
                </a:lnTo>
                <a:lnTo>
                  <a:pt x="21738" y="307919"/>
                </a:lnTo>
                <a:lnTo>
                  <a:pt x="46986" y="347628"/>
                </a:lnTo>
                <a:lnTo>
                  <a:pt x="80107" y="380749"/>
                </a:lnTo>
                <a:lnTo>
                  <a:pt x="119816" y="405997"/>
                </a:lnTo>
                <a:lnTo>
                  <a:pt x="164831" y="422087"/>
                </a:lnTo>
                <a:lnTo>
                  <a:pt x="213868" y="427735"/>
                </a:lnTo>
                <a:lnTo>
                  <a:pt x="2648927" y="427735"/>
                </a:lnTo>
                <a:lnTo>
                  <a:pt x="2697967" y="422087"/>
                </a:lnTo>
                <a:lnTo>
                  <a:pt x="2742984" y="405997"/>
                </a:lnTo>
                <a:lnTo>
                  <a:pt x="2782694" y="380749"/>
                </a:lnTo>
                <a:lnTo>
                  <a:pt x="2815813" y="347628"/>
                </a:lnTo>
                <a:lnTo>
                  <a:pt x="2841059" y="307919"/>
                </a:lnTo>
                <a:lnTo>
                  <a:pt x="2857147" y="262904"/>
                </a:lnTo>
                <a:lnTo>
                  <a:pt x="2862795" y="213867"/>
                </a:lnTo>
                <a:lnTo>
                  <a:pt x="2857147" y="164831"/>
                </a:lnTo>
                <a:lnTo>
                  <a:pt x="2841059" y="119816"/>
                </a:lnTo>
                <a:lnTo>
                  <a:pt x="2815813" y="80107"/>
                </a:lnTo>
                <a:lnTo>
                  <a:pt x="2782694" y="46986"/>
                </a:lnTo>
                <a:lnTo>
                  <a:pt x="2742984" y="21738"/>
                </a:lnTo>
                <a:lnTo>
                  <a:pt x="2697967" y="5648"/>
                </a:lnTo>
                <a:lnTo>
                  <a:pt x="2648927"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4"/>
          <p:cNvSpPr txBox="1"/>
          <p:nvPr/>
        </p:nvSpPr>
        <p:spPr>
          <a:xfrm>
            <a:off x="2159360" y="7116725"/>
            <a:ext cx="2630700" cy="6348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sng" cap="none" strike="noStrike">
                <a:solidFill>
                  <a:schemeClr val="dk1"/>
                </a:solidFill>
                <a:latin typeface="Arial Black"/>
                <a:ea typeface="Arial Black"/>
                <a:cs typeface="Arial Black"/>
                <a:sym typeface="Arial Black"/>
                <a:hlinkClick r:id="rId6">
                  <a:extLst>
                    <a:ext uri="{A12FA001-AC4F-418D-AE19-62706E023703}">
                      <ahyp:hlinkClr val="tx"/>
                    </a:ext>
                  </a:extLst>
                </a:hlinkClick>
              </a:rPr>
              <a:t>www.mobilise-sme.eu</a:t>
            </a:r>
            <a:endParaRPr b="0" i="0" sz="1400" u="none" cap="none" strike="noStrike">
              <a:solidFill>
                <a:schemeClr val="dk1"/>
              </a:solidFill>
              <a:latin typeface="Arial Black"/>
              <a:ea typeface="Arial Black"/>
              <a:cs typeface="Arial Black"/>
              <a:sym typeface="Arial Black"/>
            </a:endParaRPr>
          </a:p>
          <a:p>
            <a:pPr indent="0" lvl="0" marL="0" marR="0" rtl="0" algn="l">
              <a:lnSpc>
                <a:spcPct val="100000"/>
              </a:lnSpc>
              <a:spcBef>
                <a:spcPts val="45"/>
              </a:spcBef>
              <a:spcAft>
                <a:spcPts val="0"/>
              </a:spcAft>
              <a:buClr>
                <a:srgbClr val="000000"/>
              </a:buClr>
              <a:buSzPts val="1300"/>
              <a:buFont typeface="Arial"/>
              <a:buNone/>
            </a:pPr>
            <a:r>
              <a:t/>
            </a:r>
            <a:endParaRPr b="0" i="0" sz="13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5"/>
              </a:spcBef>
              <a:spcAft>
                <a:spcPts val="0"/>
              </a:spcAft>
              <a:buClr>
                <a:srgbClr val="000000"/>
              </a:buClr>
              <a:buSzPts val="1300"/>
              <a:buFont typeface="Arial"/>
              <a:buNone/>
            </a:pPr>
            <a:r>
              <a:rPr b="0" i="1" lang="it-IT" sz="1300" u="none" cap="none" strike="noStrike">
                <a:solidFill>
                  <a:srgbClr val="FFFFFF"/>
                </a:solidFill>
                <a:latin typeface="Verdana"/>
                <a:ea typeface="Verdana"/>
                <a:cs typeface="Verdana"/>
                <a:sym typeface="Verdana"/>
              </a:rPr>
              <a:t>#MobiliseSME</a:t>
            </a:r>
            <a:endParaRPr b="0" i="0" sz="1300" u="none" cap="none" strike="noStrike">
              <a:solidFill>
                <a:schemeClr val="dk1"/>
              </a:solidFill>
              <a:latin typeface="Verdana"/>
              <a:ea typeface="Verdana"/>
              <a:cs typeface="Verdana"/>
              <a:sym typeface="Verdana"/>
            </a:endParaRPr>
          </a:p>
        </p:txBody>
      </p:sp>
      <p:sp>
        <p:nvSpPr>
          <p:cNvPr id="99" name="Google Shape;99;p4"/>
          <p:cNvSpPr txBox="1"/>
          <p:nvPr/>
        </p:nvSpPr>
        <p:spPr>
          <a:xfrm>
            <a:off x="431700" y="1056025"/>
            <a:ext cx="7291800" cy="2057400"/>
          </a:xfrm>
          <a:prstGeom prst="rect">
            <a:avLst/>
          </a:prstGeom>
          <a:noFill/>
          <a:ln>
            <a:noFill/>
          </a:ln>
          <a:effectLst>
            <a:outerShdw blurRad="57150" rotWithShape="0" algn="bl" dir="5400000" dist="19050">
              <a:srgbClr val="000000">
                <a:alpha val="50000"/>
              </a:srgbClr>
            </a:outerShdw>
          </a:effectLst>
        </p:spPr>
        <p:txBody>
          <a:bodyPr anchorCtr="0" anchor="b" bIns="0" lIns="0" spcFirstLastPara="1" rIns="0" wrap="square" tIns="12700">
            <a:spAutoFit/>
          </a:bodyPr>
          <a:lstStyle/>
          <a:p>
            <a:pPr indent="0" lvl="0" marL="12700" marR="0" rtl="0" algn="l">
              <a:lnSpc>
                <a:spcPct val="100000"/>
              </a:lnSpc>
              <a:spcBef>
                <a:spcPts val="100"/>
              </a:spcBef>
              <a:spcAft>
                <a:spcPts val="0"/>
              </a:spcAft>
              <a:buClr>
                <a:srgbClr val="000000"/>
              </a:buClr>
              <a:buSzPts val="1100"/>
              <a:buFont typeface="Arial"/>
              <a:buNone/>
            </a:pPr>
            <a:r>
              <a:rPr b="1" lang="it-IT" sz="3200" u="sng">
                <a:solidFill>
                  <a:srgbClr val="135388"/>
                </a:solidFill>
                <a:latin typeface="Tahoma"/>
                <a:ea typeface="Tahoma"/>
                <a:cs typeface="Tahoma"/>
                <a:sym typeface="Tahoma"/>
              </a:rPr>
              <a:t>WHY ARE WE HERE TODAY?</a:t>
            </a:r>
            <a:endParaRPr b="1" sz="3200" u="sng">
              <a:solidFill>
                <a:srgbClr val="135388"/>
              </a:solidFill>
              <a:latin typeface="Tahoma"/>
              <a:ea typeface="Tahoma"/>
              <a:cs typeface="Tahoma"/>
              <a:sym typeface="Tahoma"/>
            </a:endParaRPr>
          </a:p>
          <a:p>
            <a:pPr indent="0" lvl="0" marL="12700" marR="0" rtl="0" algn="l">
              <a:lnSpc>
                <a:spcPct val="100000"/>
              </a:lnSpc>
              <a:spcBef>
                <a:spcPts val="100"/>
              </a:spcBef>
              <a:spcAft>
                <a:spcPts val="0"/>
              </a:spcAft>
              <a:buClr>
                <a:srgbClr val="000000"/>
              </a:buClr>
              <a:buSzPts val="1100"/>
              <a:buFont typeface="Arial"/>
              <a:buNone/>
            </a:pPr>
            <a:r>
              <a:t/>
            </a:r>
            <a:endParaRPr b="1" sz="3200">
              <a:solidFill>
                <a:srgbClr val="135388"/>
              </a:solidFill>
              <a:latin typeface="Tahoma"/>
              <a:ea typeface="Tahoma"/>
              <a:cs typeface="Tahoma"/>
              <a:sym typeface="Tahoma"/>
            </a:endParaRPr>
          </a:p>
          <a:p>
            <a:pPr indent="0" lvl="0" marL="0" rtl="0" algn="l">
              <a:spcBef>
                <a:spcPts val="0"/>
              </a:spcBef>
              <a:spcAft>
                <a:spcPts val="0"/>
              </a:spcAft>
              <a:buClr>
                <a:srgbClr val="000000"/>
              </a:buClr>
              <a:buSzPts val="1100"/>
              <a:buFont typeface="Arial"/>
              <a:buNone/>
            </a:pPr>
            <a:r>
              <a:rPr b="1" lang="it-IT" sz="3400">
                <a:solidFill>
                  <a:schemeClr val="dk1"/>
                </a:solidFill>
                <a:highlight>
                  <a:srgbClr val="F0CA36"/>
                </a:highlight>
              </a:rPr>
              <a:t>...Forum AIC is the only Italian contact point for MobiliseSME</a:t>
            </a:r>
            <a:endParaRPr b="1" sz="5200">
              <a:solidFill>
                <a:schemeClr val="dk1"/>
              </a:solidFill>
              <a:highlight>
                <a:srgbClr val="F0CA36"/>
              </a:highlight>
              <a:latin typeface="Tahoma"/>
              <a:ea typeface="Tahoma"/>
              <a:cs typeface="Tahoma"/>
              <a:sym typeface="Tahoma"/>
            </a:endParaRPr>
          </a:p>
        </p:txBody>
      </p:sp>
      <p:pic>
        <p:nvPicPr>
          <p:cNvPr id="100" name="Google Shape;100;p4"/>
          <p:cNvPicPr preferRelativeResize="0"/>
          <p:nvPr/>
        </p:nvPicPr>
        <p:blipFill rotWithShape="1">
          <a:blip r:embed="rId7">
            <a:alphaModFix/>
          </a:blip>
          <a:srcRect b="0" l="0" r="0" t="0"/>
          <a:stretch/>
        </p:blipFill>
        <p:spPr>
          <a:xfrm>
            <a:off x="8201325" y="1767761"/>
            <a:ext cx="7171551" cy="13625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g104ba3fe466_0_58"/>
          <p:cNvPicPr preferRelativeResize="0"/>
          <p:nvPr/>
        </p:nvPicPr>
        <p:blipFill rotWithShape="1">
          <a:blip r:embed="rId3">
            <a:alphaModFix/>
          </a:blip>
          <a:srcRect b="0" l="0" r="0" t="0"/>
          <a:stretch/>
        </p:blipFill>
        <p:spPr>
          <a:xfrm>
            <a:off x="8633260" y="0"/>
            <a:ext cx="7755727" cy="10160000"/>
          </a:xfrm>
          <a:prstGeom prst="rect">
            <a:avLst/>
          </a:prstGeom>
          <a:noFill/>
          <a:ln>
            <a:noFill/>
          </a:ln>
        </p:spPr>
      </p:pic>
      <p:grpSp>
        <p:nvGrpSpPr>
          <p:cNvPr id="106" name="Google Shape;106;g104ba3fe466_0_58"/>
          <p:cNvGrpSpPr/>
          <p:nvPr/>
        </p:nvGrpSpPr>
        <p:grpSpPr>
          <a:xfrm>
            <a:off x="0" y="0"/>
            <a:ext cx="673100" cy="10160000"/>
            <a:chOff x="0" y="0"/>
            <a:chExt cx="673100" cy="10160000"/>
          </a:xfrm>
        </p:grpSpPr>
        <p:sp>
          <p:nvSpPr>
            <p:cNvPr id="107" name="Google Shape;107;g104ba3fe466_0_58"/>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g104ba3fe466_0_58"/>
            <p:cNvSpPr/>
            <p:nvPr/>
          </p:nvSpPr>
          <p:spPr>
            <a:xfrm>
              <a:off x="0" y="254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7960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g104ba3fe466_0_58"/>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60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g104ba3fe466_0_58"/>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3960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1" name="Google Shape;111;g104ba3fe466_0_58"/>
          <p:cNvSpPr txBox="1"/>
          <p:nvPr>
            <p:ph type="title"/>
          </p:nvPr>
        </p:nvSpPr>
        <p:spPr>
          <a:xfrm>
            <a:off x="2353913" y="443450"/>
            <a:ext cx="58086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it-IT"/>
              <a:t>What is MobiliseSME?</a:t>
            </a:r>
            <a:endParaRPr/>
          </a:p>
        </p:txBody>
      </p:sp>
      <p:sp>
        <p:nvSpPr>
          <p:cNvPr id="112" name="Google Shape;112;g104ba3fe466_0_58"/>
          <p:cNvSpPr/>
          <p:nvPr/>
        </p:nvSpPr>
        <p:spPr>
          <a:xfrm>
            <a:off x="3175000" y="1270000"/>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g104ba3fe466_0_58"/>
          <p:cNvSpPr txBox="1"/>
          <p:nvPr/>
        </p:nvSpPr>
        <p:spPr>
          <a:xfrm>
            <a:off x="862633" y="1620836"/>
            <a:ext cx="7395000" cy="7875000"/>
          </a:xfrm>
          <a:prstGeom prst="rect">
            <a:avLst/>
          </a:prstGeom>
          <a:noFill/>
          <a:ln>
            <a:noFill/>
          </a:ln>
        </p:spPr>
        <p:txBody>
          <a:bodyPr anchorCtr="0" anchor="t" bIns="0" lIns="0" spcFirstLastPara="1" rIns="0" wrap="square" tIns="12700">
            <a:spAutoFit/>
          </a:bodyPr>
          <a:lstStyle/>
          <a:p>
            <a:pPr indent="-465645" lvl="0" marL="468489" marR="0" rtl="0" algn="l">
              <a:lnSpc>
                <a:spcPct val="100000"/>
              </a:lnSpc>
              <a:spcBef>
                <a:spcPts val="667"/>
              </a:spcBef>
              <a:spcAft>
                <a:spcPts val="0"/>
              </a:spcAft>
              <a:buClr>
                <a:schemeClr val="dk2"/>
              </a:buClr>
              <a:buSzPts val="2800"/>
              <a:buFont typeface="Verdana"/>
              <a:buChar char="•"/>
            </a:pPr>
            <a:r>
              <a:rPr b="1" i="0" lang="it-IT" sz="2100" u="none" cap="none" strike="noStrike">
                <a:solidFill>
                  <a:schemeClr val="dk1"/>
                </a:solidFill>
                <a:latin typeface="Verdana"/>
                <a:ea typeface="Verdana"/>
                <a:cs typeface="Verdana"/>
                <a:sym typeface="Verdana"/>
              </a:rPr>
              <a:t>European programme </a:t>
            </a:r>
            <a:r>
              <a:rPr i="0" lang="it-IT" sz="2100" u="none" cap="none" strike="noStrike">
                <a:solidFill>
                  <a:schemeClr val="dk1"/>
                </a:solidFill>
                <a:latin typeface="Verdana"/>
                <a:ea typeface="Verdana"/>
                <a:cs typeface="Verdana"/>
                <a:sym typeface="Verdana"/>
              </a:rPr>
              <a:t>(pilot project running from August 2020 until July 2022 - </a:t>
            </a:r>
            <a:r>
              <a:rPr i="1" lang="it-IT" sz="2100" u="none" cap="none" strike="noStrike">
                <a:solidFill>
                  <a:schemeClr val="dk1"/>
                </a:solidFill>
                <a:latin typeface="Verdana"/>
                <a:ea typeface="Verdana"/>
                <a:cs typeface="Verdana"/>
                <a:sym typeface="Verdana"/>
              </a:rPr>
              <a:t>probable extension</a:t>
            </a:r>
            <a:r>
              <a:rPr i="0" lang="it-IT" sz="2100" u="none" cap="none" strike="noStrike">
                <a:solidFill>
                  <a:schemeClr val="dk1"/>
                </a:solidFill>
                <a:latin typeface="Verdana"/>
                <a:ea typeface="Verdana"/>
                <a:cs typeface="Verdana"/>
                <a:sym typeface="Verdana"/>
              </a:rPr>
              <a:t>).</a:t>
            </a:r>
            <a:endParaRPr i="0" sz="2100" u="none" cap="none" strike="noStrike">
              <a:solidFill>
                <a:schemeClr val="dk1"/>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b="1" i="0" lang="it-IT" sz="2100" u="none" cap="none" strike="noStrike">
                <a:solidFill>
                  <a:schemeClr val="dk1"/>
                </a:solidFill>
                <a:latin typeface="Verdana"/>
                <a:ea typeface="Verdana"/>
                <a:cs typeface="Verdana"/>
                <a:sym typeface="Verdana"/>
              </a:rPr>
              <a:t>Staff</a:t>
            </a:r>
            <a:r>
              <a:rPr i="0" lang="it-IT" sz="2100" u="none" cap="none" strike="noStrike">
                <a:solidFill>
                  <a:schemeClr val="dk1"/>
                </a:solidFill>
                <a:latin typeface="Verdana"/>
                <a:ea typeface="Verdana"/>
                <a:cs typeface="Verdana"/>
                <a:sym typeface="Verdana"/>
              </a:rPr>
              <a:t> (</a:t>
            </a:r>
            <a:r>
              <a:rPr i="1" lang="it-IT" sz="2100" u="none" cap="none" strike="noStrike">
                <a:solidFill>
                  <a:schemeClr val="dk1"/>
                </a:solidFill>
                <a:latin typeface="Verdana"/>
                <a:ea typeface="Verdana"/>
                <a:cs typeface="Verdana"/>
                <a:sym typeface="Verdana"/>
              </a:rPr>
              <a:t>employees, managers and owners or co-owners</a:t>
            </a:r>
            <a:r>
              <a:rPr i="0" lang="it-IT" sz="2100" u="none" cap="none" strike="noStrike">
                <a:solidFill>
                  <a:schemeClr val="dk1"/>
                </a:solidFill>
                <a:latin typeface="Verdana"/>
                <a:ea typeface="Verdana"/>
                <a:cs typeface="Verdana"/>
                <a:sym typeface="Verdana"/>
              </a:rPr>
              <a:t>) from a SME (</a:t>
            </a:r>
            <a:r>
              <a:rPr i="1" lang="it-IT" sz="2100" u="none" cap="none" strike="noStrike">
                <a:solidFill>
                  <a:schemeClr val="dk1"/>
                </a:solidFill>
                <a:latin typeface="Verdana"/>
                <a:ea typeface="Verdana"/>
                <a:cs typeface="Verdana"/>
                <a:sym typeface="Verdana"/>
              </a:rPr>
              <a:t>Sending Company</a:t>
            </a:r>
            <a:r>
              <a:rPr i="0" lang="it-IT" sz="2100" u="none" cap="none" strike="noStrike">
                <a:solidFill>
                  <a:schemeClr val="dk1"/>
                </a:solidFill>
                <a:latin typeface="Verdana"/>
                <a:ea typeface="Verdana"/>
                <a:cs typeface="Verdana"/>
                <a:sym typeface="Verdana"/>
              </a:rPr>
              <a:t>) stays a short period of time (</a:t>
            </a:r>
            <a:r>
              <a:rPr i="1" lang="it-IT" sz="2100" u="none" cap="none" strike="noStrike">
                <a:solidFill>
                  <a:schemeClr val="dk1"/>
                </a:solidFill>
                <a:latin typeface="Verdana"/>
                <a:ea typeface="Verdana"/>
                <a:cs typeface="Verdana"/>
                <a:sym typeface="Verdana"/>
              </a:rPr>
              <a:t>1-6 months</a:t>
            </a:r>
            <a:r>
              <a:rPr i="0" lang="it-IT" sz="2100" u="none" cap="none" strike="noStrike">
                <a:solidFill>
                  <a:schemeClr val="dk1"/>
                </a:solidFill>
                <a:latin typeface="Verdana"/>
                <a:ea typeface="Verdana"/>
                <a:cs typeface="Verdana"/>
                <a:sym typeface="Verdana"/>
              </a:rPr>
              <a:t>) with another SME (</a:t>
            </a:r>
            <a:r>
              <a:rPr i="1" lang="it-IT" sz="2100" u="none" cap="none" strike="noStrike">
                <a:solidFill>
                  <a:schemeClr val="dk1"/>
                </a:solidFill>
                <a:latin typeface="Verdana"/>
                <a:ea typeface="Verdana"/>
                <a:cs typeface="Verdana"/>
                <a:sym typeface="Verdana"/>
              </a:rPr>
              <a:t>Host Company</a:t>
            </a:r>
            <a:r>
              <a:rPr i="0" lang="it-IT" sz="2100" u="none" cap="none" strike="noStrike">
                <a:solidFill>
                  <a:schemeClr val="dk1"/>
                </a:solidFill>
                <a:latin typeface="Verdana"/>
                <a:ea typeface="Verdana"/>
                <a:cs typeface="Verdana"/>
                <a:sym typeface="Verdana"/>
              </a:rPr>
              <a:t>) in another EU country.</a:t>
            </a:r>
            <a:endParaRPr i="0" sz="2100" u="none" cap="none" strike="noStrike">
              <a:solidFill>
                <a:schemeClr val="dk1"/>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b="1" i="0" lang="it-IT" sz="2100" u="none" cap="none" strike="noStrike">
                <a:solidFill>
                  <a:schemeClr val="dk1"/>
                </a:solidFill>
                <a:latin typeface="Verdana"/>
                <a:ea typeface="Verdana"/>
                <a:cs typeface="Verdana"/>
                <a:sym typeface="Verdana"/>
              </a:rPr>
              <a:t>Financial support</a:t>
            </a:r>
            <a:r>
              <a:rPr i="0" lang="it-IT" sz="2100" u="none" cap="none" strike="noStrike">
                <a:solidFill>
                  <a:schemeClr val="dk1"/>
                </a:solidFill>
                <a:latin typeface="Verdana"/>
                <a:ea typeface="Verdana"/>
                <a:cs typeface="Verdana"/>
                <a:sym typeface="Verdana"/>
              </a:rPr>
              <a:t> is provided by the programme to cover accommodation and integration costs (length and location of the exchange).</a:t>
            </a:r>
            <a:endParaRPr i="0" sz="2100" u="none" cap="none" strike="noStrike">
              <a:solidFill>
                <a:schemeClr val="dk1"/>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b="1" i="0" lang="it-IT" sz="2100" u="none" cap="none" strike="noStrike">
                <a:solidFill>
                  <a:schemeClr val="dk1"/>
                </a:solidFill>
                <a:latin typeface="Verdana"/>
                <a:ea typeface="Verdana"/>
                <a:cs typeface="Verdana"/>
                <a:sym typeface="Verdana"/>
              </a:rPr>
              <a:t>Types of collaboration</a:t>
            </a:r>
            <a:r>
              <a:rPr i="0" lang="it-IT" sz="2100" u="none" cap="none" strike="noStrike">
                <a:solidFill>
                  <a:schemeClr val="dk1"/>
                </a:solidFill>
                <a:latin typeface="Verdana"/>
                <a:ea typeface="Verdana"/>
                <a:cs typeface="Verdana"/>
                <a:sym typeface="Verdana"/>
              </a:rPr>
              <a:t>: market research or marketing strategies; development of products and services (innovation R&amp;D): internationalisation, search of new clients and trade opportunities (Foreign Trade); training (Knowledge Transfer); joint research activities; strengthening pre-existent collaboration; other kind of collaborations.</a:t>
            </a:r>
            <a:endParaRPr i="0" sz="2100" u="none" cap="none" strike="noStrike">
              <a:solidFill>
                <a:schemeClr val="dk1"/>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i="0" lang="it-IT" sz="2100" u="none" cap="none" strike="noStrike">
                <a:solidFill>
                  <a:schemeClr val="dk1"/>
                </a:solidFill>
                <a:latin typeface="Verdana"/>
                <a:ea typeface="Verdana"/>
                <a:cs typeface="Verdana"/>
                <a:sym typeface="Verdana"/>
              </a:rPr>
              <a:t>There are </a:t>
            </a:r>
            <a:r>
              <a:rPr b="1" i="0" lang="it-IT" sz="2100" u="none" cap="none" strike="noStrike">
                <a:solidFill>
                  <a:schemeClr val="dk1"/>
                </a:solidFill>
                <a:latin typeface="Verdana"/>
                <a:ea typeface="Verdana"/>
                <a:cs typeface="Verdana"/>
                <a:sym typeface="Verdana"/>
              </a:rPr>
              <a:t>no deadlines</a:t>
            </a:r>
            <a:r>
              <a:rPr i="0" lang="it-IT" sz="2100" u="none" cap="none" strike="noStrike">
                <a:solidFill>
                  <a:schemeClr val="dk1"/>
                </a:solidFill>
                <a:latin typeface="Verdana"/>
                <a:ea typeface="Verdana"/>
                <a:cs typeface="Verdana"/>
                <a:sym typeface="Verdana"/>
              </a:rPr>
              <a:t> to participate. </a:t>
            </a:r>
            <a:r>
              <a:rPr lang="it-IT" sz="2100">
                <a:solidFill>
                  <a:schemeClr val="dk1"/>
                </a:solidFill>
                <a:latin typeface="Verdana"/>
                <a:ea typeface="Verdana"/>
                <a:cs typeface="Verdana"/>
                <a:sym typeface="Verdana"/>
              </a:rPr>
              <a:t>Ongoing</a:t>
            </a:r>
            <a:r>
              <a:rPr i="0" lang="it-IT" sz="2100" u="none" cap="none" strike="noStrike">
                <a:solidFill>
                  <a:schemeClr val="dk1"/>
                </a:solidFill>
                <a:latin typeface="Verdana"/>
                <a:ea typeface="Verdana"/>
                <a:cs typeface="Verdana"/>
                <a:sym typeface="Verdana"/>
              </a:rPr>
              <a:t> assessment and participation.</a:t>
            </a:r>
            <a:endParaRPr i="0" sz="2100" u="none" cap="none" strike="noStrike">
              <a:solidFill>
                <a:schemeClr val="dk1"/>
              </a:solidFill>
              <a:latin typeface="Verdana"/>
              <a:ea typeface="Verdana"/>
              <a:cs typeface="Verdana"/>
              <a:sym typeface="Verdana"/>
            </a:endParaRPr>
          </a:p>
          <a:p>
            <a:pPr indent="-465645" lvl="0" marL="468489" marR="0" rtl="0" algn="l">
              <a:lnSpc>
                <a:spcPct val="100000"/>
              </a:lnSpc>
              <a:spcBef>
                <a:spcPts val="667"/>
              </a:spcBef>
              <a:spcAft>
                <a:spcPts val="0"/>
              </a:spcAft>
              <a:buClr>
                <a:schemeClr val="dk2"/>
              </a:buClr>
              <a:buSzPts val="2800"/>
              <a:buFont typeface="Verdana"/>
              <a:buChar char="•"/>
            </a:pPr>
            <a:r>
              <a:rPr b="1" i="0" lang="it-IT" sz="2100" u="none" cap="none" strike="noStrike">
                <a:solidFill>
                  <a:schemeClr val="dk1"/>
                </a:solidFill>
                <a:latin typeface="Verdana"/>
                <a:ea typeface="Verdana"/>
                <a:cs typeface="Verdana"/>
                <a:sym typeface="Verdana"/>
              </a:rPr>
              <a:t>Participating countries</a:t>
            </a:r>
            <a:r>
              <a:rPr i="0" lang="it-IT" sz="2100" u="none" cap="none" strike="noStrike">
                <a:solidFill>
                  <a:schemeClr val="dk1"/>
                </a:solidFill>
                <a:latin typeface="Verdana"/>
                <a:ea typeface="Verdana"/>
                <a:cs typeface="Verdana"/>
                <a:sym typeface="Verdana"/>
              </a:rPr>
              <a:t>: EU </a:t>
            </a:r>
            <a:r>
              <a:rPr lang="it-IT" sz="2100">
                <a:solidFill>
                  <a:schemeClr val="dk1"/>
                </a:solidFill>
                <a:latin typeface="Verdana"/>
                <a:ea typeface="Verdana"/>
                <a:cs typeface="Verdana"/>
                <a:sym typeface="Verdana"/>
              </a:rPr>
              <a:t>M</a:t>
            </a:r>
            <a:r>
              <a:rPr i="0" lang="it-IT" sz="2100" u="none" cap="none" strike="noStrike">
                <a:solidFill>
                  <a:schemeClr val="dk1"/>
                </a:solidFill>
                <a:latin typeface="Verdana"/>
                <a:ea typeface="Verdana"/>
                <a:cs typeface="Verdana"/>
                <a:sym typeface="Verdana"/>
              </a:rPr>
              <a:t>ember States, Iceland and Norway, Albania, Republic of North Macedonia, Montenegro, Serbia and Turkey.</a:t>
            </a:r>
            <a:endParaRPr i="0" sz="2100" u="none" cap="none" strike="noStrike">
              <a:solidFill>
                <a:schemeClr val="dk1"/>
              </a:solidFill>
              <a:latin typeface="Verdana"/>
              <a:ea typeface="Verdana"/>
              <a:cs typeface="Verdana"/>
              <a:sym typeface="Verdana"/>
            </a:endParaRPr>
          </a:p>
        </p:txBody>
      </p:sp>
      <p:sp>
        <p:nvSpPr>
          <p:cNvPr id="114" name="Google Shape;114;g104ba3fe466_0_58"/>
          <p:cNvSpPr/>
          <p:nvPr/>
        </p:nvSpPr>
        <p:spPr>
          <a:xfrm>
            <a:off x="10779351" y="5802775"/>
            <a:ext cx="34635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it-IT" sz="2400" u="none" cap="none" strike="noStrike">
                <a:solidFill>
                  <a:srgbClr val="135388"/>
                </a:solidFill>
                <a:latin typeface="Calibri"/>
                <a:ea typeface="Calibri"/>
                <a:cs typeface="Calibri"/>
                <a:sym typeface="Calibri"/>
              </a:rPr>
              <a:t>First EU </a:t>
            </a:r>
            <a:r>
              <a:rPr b="1" lang="it-IT" sz="2400">
                <a:solidFill>
                  <a:srgbClr val="135388"/>
                </a:solidFill>
                <a:latin typeface="Calibri"/>
                <a:ea typeface="Calibri"/>
                <a:cs typeface="Calibri"/>
                <a:sym typeface="Calibri"/>
              </a:rPr>
              <a:t>Mobility </a:t>
            </a:r>
            <a:r>
              <a:rPr b="1" i="0" lang="it-IT" sz="2400" u="none" cap="none" strike="noStrike">
                <a:solidFill>
                  <a:srgbClr val="135388"/>
                </a:solidFill>
                <a:latin typeface="Calibri"/>
                <a:ea typeface="Calibri"/>
                <a:cs typeface="Calibri"/>
                <a:sym typeface="Calibri"/>
              </a:rPr>
              <a:t>Program</a:t>
            </a:r>
            <a:endParaRPr b="1" i="0" sz="2400" u="none" cap="none" strike="noStrike">
              <a:solidFill>
                <a:srgbClr val="135388"/>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it-IT" sz="2400" u="none" cap="none" strike="noStrike">
                <a:solidFill>
                  <a:srgbClr val="135388"/>
                </a:solidFill>
                <a:latin typeface="Calibri"/>
                <a:ea typeface="Calibri"/>
                <a:cs typeface="Calibri"/>
                <a:sym typeface="Calibri"/>
              </a:rPr>
              <a:t>Designed for SMEs</a:t>
            </a:r>
            <a:endParaRPr b="1" i="0" sz="2400" u="none" cap="none" strike="noStrike">
              <a:solidFill>
                <a:srgbClr val="135388"/>
              </a:solidFill>
              <a:latin typeface="Calibri"/>
              <a:ea typeface="Calibri"/>
              <a:cs typeface="Calibri"/>
              <a:sym typeface="Calibri"/>
            </a:endParaRPr>
          </a:p>
        </p:txBody>
      </p:sp>
      <p:pic>
        <p:nvPicPr>
          <p:cNvPr id="115" name="Google Shape;115;g104ba3fe466_0_58"/>
          <p:cNvPicPr preferRelativeResize="0"/>
          <p:nvPr/>
        </p:nvPicPr>
        <p:blipFill rotWithShape="1">
          <a:blip r:embed="rId4">
            <a:alphaModFix/>
          </a:blip>
          <a:srcRect b="0" l="0" r="0" t="0"/>
          <a:stretch/>
        </p:blipFill>
        <p:spPr>
          <a:xfrm>
            <a:off x="902771" y="271429"/>
            <a:ext cx="1050925" cy="10454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 name="Shape 119"/>
        <p:cNvGrpSpPr/>
        <p:nvPr/>
      </p:nvGrpSpPr>
      <p:grpSpPr>
        <a:xfrm>
          <a:off x="0" y="0"/>
          <a:ext cx="0" cy="0"/>
          <a:chOff x="0" y="0"/>
          <a:chExt cx="0" cy="0"/>
        </a:xfrm>
      </p:grpSpPr>
      <p:grpSp>
        <p:nvGrpSpPr>
          <p:cNvPr id="120" name="Google Shape;120;p7"/>
          <p:cNvGrpSpPr/>
          <p:nvPr/>
        </p:nvGrpSpPr>
        <p:grpSpPr>
          <a:xfrm>
            <a:off x="0" y="0"/>
            <a:ext cx="673100" cy="10160000"/>
            <a:chOff x="0" y="0"/>
            <a:chExt cx="673100" cy="10160000"/>
          </a:xfrm>
        </p:grpSpPr>
        <p:sp>
          <p:nvSpPr>
            <p:cNvPr id="121" name="Google Shape;121;p7"/>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7"/>
            <p:cNvSpPr/>
            <p:nvPr/>
          </p:nvSpPr>
          <p:spPr>
            <a:xfrm>
              <a:off x="0" y="254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7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7"/>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7"/>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3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5" name="Google Shape;125;p7"/>
          <p:cNvGrpSpPr/>
          <p:nvPr/>
        </p:nvGrpSpPr>
        <p:grpSpPr>
          <a:xfrm>
            <a:off x="1117600" y="1316850"/>
            <a:ext cx="14545272" cy="8382001"/>
            <a:chOff x="1041400" y="1545450"/>
            <a:chExt cx="14545272" cy="8382001"/>
          </a:xfrm>
        </p:grpSpPr>
        <p:grpSp>
          <p:nvGrpSpPr>
            <p:cNvPr id="126" name="Google Shape;126;p7"/>
            <p:cNvGrpSpPr/>
            <p:nvPr/>
          </p:nvGrpSpPr>
          <p:grpSpPr>
            <a:xfrm>
              <a:off x="1041400" y="1545450"/>
              <a:ext cx="14545272" cy="8382001"/>
              <a:chOff x="1710728" y="2053450"/>
              <a:chExt cx="14545272" cy="8382001"/>
            </a:xfrm>
          </p:grpSpPr>
          <p:pic>
            <p:nvPicPr>
              <p:cNvPr id="127" name="Google Shape;127;p7"/>
              <p:cNvPicPr preferRelativeResize="0"/>
              <p:nvPr/>
            </p:nvPicPr>
            <p:blipFill rotWithShape="1">
              <a:blip r:embed="rId3">
                <a:alphaModFix/>
              </a:blip>
              <a:srcRect b="0" l="0" r="0" t="0"/>
              <a:stretch/>
            </p:blipFill>
            <p:spPr>
              <a:xfrm>
                <a:off x="1710728" y="2053450"/>
                <a:ext cx="14545272" cy="8382001"/>
              </a:xfrm>
              <a:prstGeom prst="rect">
                <a:avLst/>
              </a:prstGeom>
              <a:noFill/>
              <a:ln>
                <a:noFill/>
              </a:ln>
            </p:spPr>
          </p:pic>
          <p:sp>
            <p:nvSpPr>
              <p:cNvPr id="128" name="Google Shape;128;p7"/>
              <p:cNvSpPr/>
              <p:nvPr/>
            </p:nvSpPr>
            <p:spPr>
              <a:xfrm>
                <a:off x="9305330" y="6055709"/>
                <a:ext cx="6731000" cy="3987800"/>
              </a:xfrm>
              <a:custGeom>
                <a:rect b="b" l="l" r="r" t="t"/>
                <a:pathLst>
                  <a:path extrusionOk="0" h="3987800" w="6731000">
                    <a:moveTo>
                      <a:pt x="6477000"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0" y="3733800"/>
                    </a:lnTo>
                    <a:lnTo>
                      <a:pt x="4092" y="3779457"/>
                    </a:lnTo>
                    <a:lnTo>
                      <a:pt x="15890" y="3822430"/>
                    </a:lnTo>
                    <a:lnTo>
                      <a:pt x="34677" y="3862000"/>
                    </a:lnTo>
                    <a:lnTo>
                      <a:pt x="59736" y="3897450"/>
                    </a:lnTo>
                    <a:lnTo>
                      <a:pt x="90349" y="3928063"/>
                    </a:lnTo>
                    <a:lnTo>
                      <a:pt x="125799" y="3953122"/>
                    </a:lnTo>
                    <a:lnTo>
                      <a:pt x="165369" y="3971909"/>
                    </a:lnTo>
                    <a:lnTo>
                      <a:pt x="208342" y="3983707"/>
                    </a:lnTo>
                    <a:lnTo>
                      <a:pt x="254000" y="3987800"/>
                    </a:lnTo>
                    <a:lnTo>
                      <a:pt x="6477000" y="3987800"/>
                    </a:lnTo>
                    <a:lnTo>
                      <a:pt x="6522657" y="3983707"/>
                    </a:lnTo>
                    <a:lnTo>
                      <a:pt x="6565630" y="3971909"/>
                    </a:lnTo>
                    <a:lnTo>
                      <a:pt x="6605200" y="3953122"/>
                    </a:lnTo>
                    <a:lnTo>
                      <a:pt x="6640650" y="3928063"/>
                    </a:lnTo>
                    <a:lnTo>
                      <a:pt x="6671263" y="3897450"/>
                    </a:lnTo>
                    <a:lnTo>
                      <a:pt x="6696322" y="3862000"/>
                    </a:lnTo>
                    <a:lnTo>
                      <a:pt x="6715109" y="3822430"/>
                    </a:lnTo>
                    <a:lnTo>
                      <a:pt x="6726907" y="3779457"/>
                    </a:lnTo>
                    <a:lnTo>
                      <a:pt x="6731000" y="3733800"/>
                    </a:lnTo>
                    <a:lnTo>
                      <a:pt x="6731000" y="254000"/>
                    </a:lnTo>
                    <a:lnTo>
                      <a:pt x="6726907" y="208342"/>
                    </a:lnTo>
                    <a:lnTo>
                      <a:pt x="6715109" y="165369"/>
                    </a:lnTo>
                    <a:lnTo>
                      <a:pt x="6696322" y="125799"/>
                    </a:lnTo>
                    <a:lnTo>
                      <a:pt x="6671263" y="90349"/>
                    </a:lnTo>
                    <a:lnTo>
                      <a:pt x="6640650" y="59736"/>
                    </a:lnTo>
                    <a:lnTo>
                      <a:pt x="6605200" y="34677"/>
                    </a:lnTo>
                    <a:lnTo>
                      <a:pt x="6565630" y="15890"/>
                    </a:lnTo>
                    <a:lnTo>
                      <a:pt x="6522657" y="4092"/>
                    </a:lnTo>
                    <a:lnTo>
                      <a:pt x="6477000" y="0"/>
                    </a:lnTo>
                    <a:close/>
                  </a:path>
                </a:pathLst>
              </a:custGeom>
              <a:solidFill>
                <a:srgbClr val="4073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9" name="Google Shape;129;p7"/>
              <p:cNvPicPr preferRelativeResize="0"/>
              <p:nvPr/>
            </p:nvPicPr>
            <p:blipFill rotWithShape="1">
              <a:blip r:embed="rId4">
                <a:alphaModFix/>
              </a:blip>
              <a:srcRect b="0" l="0" r="0" t="0"/>
              <a:stretch/>
            </p:blipFill>
            <p:spPr>
              <a:xfrm>
                <a:off x="14389331" y="9671209"/>
                <a:ext cx="1708937" cy="372300"/>
              </a:xfrm>
              <a:prstGeom prst="rect">
                <a:avLst/>
              </a:prstGeom>
              <a:noFill/>
              <a:ln>
                <a:noFill/>
              </a:ln>
            </p:spPr>
          </p:pic>
        </p:grpSp>
        <p:pic>
          <p:nvPicPr>
            <p:cNvPr id="130" name="Google Shape;130;p7"/>
            <p:cNvPicPr preferRelativeResize="0"/>
            <p:nvPr/>
          </p:nvPicPr>
          <p:blipFill rotWithShape="1">
            <a:blip r:embed="rId5">
              <a:alphaModFix/>
            </a:blip>
            <a:srcRect b="0" l="0" r="0" t="0"/>
            <a:stretch/>
          </p:blipFill>
          <p:spPr>
            <a:xfrm>
              <a:off x="13157200" y="1651000"/>
              <a:ext cx="1955342" cy="372308"/>
            </a:xfrm>
            <a:prstGeom prst="rect">
              <a:avLst/>
            </a:prstGeom>
            <a:noFill/>
            <a:ln>
              <a:noFill/>
            </a:ln>
          </p:spPr>
        </p:pic>
        <p:sp>
          <p:nvSpPr>
            <p:cNvPr id="131" name="Google Shape;131;p7"/>
            <p:cNvSpPr/>
            <p:nvPr/>
          </p:nvSpPr>
          <p:spPr>
            <a:xfrm>
              <a:off x="1270000" y="5537200"/>
              <a:ext cx="6731000" cy="3987800"/>
            </a:xfrm>
            <a:custGeom>
              <a:rect b="b" l="l" r="r" t="t"/>
              <a:pathLst>
                <a:path extrusionOk="0" h="3987800" w="6731000">
                  <a:moveTo>
                    <a:pt x="6477000" y="0"/>
                  </a:moveTo>
                  <a:lnTo>
                    <a:pt x="254000" y="0"/>
                  </a:ln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0" y="3733800"/>
                  </a:lnTo>
                  <a:lnTo>
                    <a:pt x="4092" y="3779457"/>
                  </a:lnTo>
                  <a:lnTo>
                    <a:pt x="15890" y="3822430"/>
                  </a:lnTo>
                  <a:lnTo>
                    <a:pt x="34677" y="3862000"/>
                  </a:lnTo>
                  <a:lnTo>
                    <a:pt x="59736" y="3897450"/>
                  </a:lnTo>
                  <a:lnTo>
                    <a:pt x="90349" y="3928063"/>
                  </a:lnTo>
                  <a:lnTo>
                    <a:pt x="125799" y="3953122"/>
                  </a:lnTo>
                  <a:lnTo>
                    <a:pt x="165369" y="3971909"/>
                  </a:lnTo>
                  <a:lnTo>
                    <a:pt x="208342" y="3983707"/>
                  </a:lnTo>
                  <a:lnTo>
                    <a:pt x="254000" y="3987800"/>
                  </a:lnTo>
                  <a:lnTo>
                    <a:pt x="6477000" y="3987800"/>
                  </a:lnTo>
                  <a:lnTo>
                    <a:pt x="6522657" y="3983707"/>
                  </a:lnTo>
                  <a:lnTo>
                    <a:pt x="6565630" y="3971909"/>
                  </a:lnTo>
                  <a:lnTo>
                    <a:pt x="6605200" y="3953122"/>
                  </a:lnTo>
                  <a:lnTo>
                    <a:pt x="6640650" y="3928063"/>
                  </a:lnTo>
                  <a:lnTo>
                    <a:pt x="6671263" y="3897450"/>
                  </a:lnTo>
                  <a:lnTo>
                    <a:pt x="6696322" y="3862000"/>
                  </a:lnTo>
                  <a:lnTo>
                    <a:pt x="6715109" y="3822430"/>
                  </a:lnTo>
                  <a:lnTo>
                    <a:pt x="6726907" y="3779457"/>
                  </a:lnTo>
                  <a:lnTo>
                    <a:pt x="6731000" y="3733800"/>
                  </a:lnTo>
                  <a:lnTo>
                    <a:pt x="6731000" y="254000"/>
                  </a:lnTo>
                  <a:lnTo>
                    <a:pt x="6726907" y="208342"/>
                  </a:lnTo>
                  <a:lnTo>
                    <a:pt x="6715109" y="165369"/>
                  </a:lnTo>
                  <a:lnTo>
                    <a:pt x="6696322" y="125799"/>
                  </a:lnTo>
                  <a:lnTo>
                    <a:pt x="6671263" y="90349"/>
                  </a:lnTo>
                  <a:lnTo>
                    <a:pt x="6640650" y="59736"/>
                  </a:lnTo>
                  <a:lnTo>
                    <a:pt x="6605200" y="34677"/>
                  </a:lnTo>
                  <a:lnTo>
                    <a:pt x="6565630" y="15890"/>
                  </a:lnTo>
                  <a:lnTo>
                    <a:pt x="6522657" y="4092"/>
                  </a:lnTo>
                  <a:lnTo>
                    <a:pt x="6477000" y="0"/>
                  </a:lnTo>
                  <a:close/>
                </a:path>
              </a:pathLst>
            </a:custGeom>
            <a:solidFill>
              <a:srgbClr val="F0CA36">
                <a:alpha val="7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p7"/>
            <p:cNvSpPr txBox="1"/>
            <p:nvPr/>
          </p:nvSpPr>
          <p:spPr>
            <a:xfrm>
              <a:off x="2252301" y="6092425"/>
              <a:ext cx="47283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it-IT" sz="4000" u="none" cap="none" strike="noStrike">
                  <a:solidFill>
                    <a:schemeClr val="dk1"/>
                  </a:solidFill>
                  <a:latin typeface="Tahoma"/>
                  <a:ea typeface="Tahoma"/>
                  <a:cs typeface="Tahoma"/>
                  <a:sym typeface="Tahoma"/>
                </a:rPr>
                <a:t>Sending Company</a:t>
              </a:r>
              <a:endParaRPr b="0" i="0" sz="4000" u="none" cap="none" strike="noStrike">
                <a:solidFill>
                  <a:schemeClr val="dk1"/>
                </a:solidFill>
                <a:latin typeface="Tahoma"/>
                <a:ea typeface="Tahoma"/>
                <a:cs typeface="Tahoma"/>
                <a:sym typeface="Tahoma"/>
              </a:endParaRPr>
            </a:p>
          </p:txBody>
        </p:sp>
        <p:sp>
          <p:nvSpPr>
            <p:cNvPr id="133" name="Google Shape;133;p7"/>
            <p:cNvSpPr txBox="1"/>
            <p:nvPr/>
          </p:nvSpPr>
          <p:spPr>
            <a:xfrm>
              <a:off x="10042649" y="6092425"/>
              <a:ext cx="3917700" cy="6285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4000"/>
                <a:buFont typeface="Arial"/>
                <a:buNone/>
              </a:pPr>
              <a:r>
                <a:rPr b="1" i="0" lang="it-IT" sz="4000" u="none" cap="none" strike="noStrike">
                  <a:solidFill>
                    <a:srgbClr val="FFFFFF"/>
                  </a:solidFill>
                  <a:latin typeface="Tahoma"/>
                  <a:ea typeface="Tahoma"/>
                  <a:cs typeface="Tahoma"/>
                  <a:sym typeface="Tahoma"/>
                </a:rPr>
                <a:t>Host Company</a:t>
              </a:r>
              <a:endParaRPr b="0" i="0" sz="4000" u="none" cap="none" strike="noStrike">
                <a:solidFill>
                  <a:schemeClr val="dk1"/>
                </a:solidFill>
                <a:latin typeface="Tahoma"/>
                <a:ea typeface="Tahoma"/>
                <a:cs typeface="Tahoma"/>
                <a:sym typeface="Tahoma"/>
              </a:endParaRPr>
            </a:p>
          </p:txBody>
        </p:sp>
        <p:sp>
          <p:nvSpPr>
            <p:cNvPr id="134" name="Google Shape;134;p7"/>
            <p:cNvSpPr txBox="1"/>
            <p:nvPr/>
          </p:nvSpPr>
          <p:spPr>
            <a:xfrm>
              <a:off x="1606550" y="7199674"/>
              <a:ext cx="6019800" cy="155220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Clr>
                  <a:schemeClr val="dk1"/>
                </a:buClr>
                <a:buSzPts val="1100"/>
                <a:buFont typeface="Arial"/>
                <a:buNone/>
              </a:pPr>
              <a:r>
                <a:rPr b="0" i="1" lang="it-IT" sz="2000" u="none" cap="none" strike="noStrike">
                  <a:solidFill>
                    <a:schemeClr val="dk1"/>
                  </a:solidFill>
                  <a:latin typeface="Arial"/>
                  <a:ea typeface="Arial"/>
                  <a:cs typeface="Arial"/>
                  <a:sym typeface="Arial"/>
                </a:rPr>
                <a:t>Employees, managers and owners or co-owners part of a SMEs (self-employed and </a:t>
              </a:r>
              <a:endParaRPr b="0" i="1" sz="2000" u="none" cap="none" strike="noStrike">
                <a:solidFill>
                  <a:schemeClr val="dk1"/>
                </a:solidFill>
                <a:latin typeface="Arial"/>
                <a:ea typeface="Arial"/>
                <a:cs typeface="Arial"/>
                <a:sym typeface="Arial"/>
              </a:endParaRPr>
            </a:p>
            <a:p>
              <a:pPr indent="0" lvl="0" marL="12700" marR="5080" rtl="0" algn="ctr">
                <a:lnSpc>
                  <a:spcPct val="100000"/>
                </a:lnSpc>
                <a:spcBef>
                  <a:spcPts val="0"/>
                </a:spcBef>
                <a:spcAft>
                  <a:spcPts val="0"/>
                </a:spcAft>
                <a:buClr>
                  <a:schemeClr val="dk1"/>
                </a:buClr>
                <a:buSzPts val="1100"/>
                <a:buFont typeface="Arial"/>
                <a:buNone/>
              </a:pPr>
              <a:r>
                <a:rPr b="0" i="1" lang="it-IT" sz="2000" u="none" cap="none" strike="noStrike">
                  <a:solidFill>
                    <a:schemeClr val="dk1"/>
                  </a:solidFill>
                  <a:latin typeface="Arial"/>
                  <a:ea typeface="Arial"/>
                  <a:cs typeface="Arial"/>
                  <a:sym typeface="Arial"/>
                </a:rPr>
                <a:t>one-man enterprise are allowed) with 3 </a:t>
              </a:r>
              <a:endParaRPr b="0" i="1" sz="2000" u="none" cap="none" strike="noStrike">
                <a:solidFill>
                  <a:schemeClr val="dk1"/>
                </a:solidFill>
                <a:latin typeface="Arial"/>
                <a:ea typeface="Arial"/>
                <a:cs typeface="Arial"/>
                <a:sym typeface="Arial"/>
              </a:endParaRPr>
            </a:p>
            <a:p>
              <a:pPr indent="0" lvl="0" marL="12700" marR="5080" rtl="0" algn="ctr">
                <a:lnSpc>
                  <a:spcPct val="100000"/>
                </a:lnSpc>
                <a:spcBef>
                  <a:spcPts val="0"/>
                </a:spcBef>
                <a:spcAft>
                  <a:spcPts val="0"/>
                </a:spcAft>
                <a:buClr>
                  <a:schemeClr val="dk1"/>
                </a:buClr>
                <a:buSzPts val="1100"/>
                <a:buFont typeface="Arial"/>
                <a:buNone/>
              </a:pPr>
              <a:r>
                <a:rPr b="0" i="1" lang="it-IT" sz="2000" u="none" cap="none" strike="noStrike">
                  <a:solidFill>
                    <a:schemeClr val="dk1"/>
                  </a:solidFill>
                  <a:latin typeface="Arial"/>
                  <a:ea typeface="Arial"/>
                  <a:cs typeface="Arial"/>
                  <a:sym typeface="Arial"/>
                </a:rPr>
                <a:t>years of experience and 1 year employed in </a:t>
              </a:r>
              <a:endParaRPr b="0" i="1" sz="2000" u="none" cap="none" strike="noStrike">
                <a:solidFill>
                  <a:schemeClr val="dk1"/>
                </a:solidFill>
                <a:latin typeface="Arial"/>
                <a:ea typeface="Arial"/>
                <a:cs typeface="Arial"/>
                <a:sym typeface="Arial"/>
              </a:endParaRPr>
            </a:p>
            <a:p>
              <a:pPr indent="0" lvl="0" marL="12700" marR="5080" rtl="0" algn="ctr">
                <a:lnSpc>
                  <a:spcPct val="100000"/>
                </a:lnSpc>
                <a:spcBef>
                  <a:spcPts val="0"/>
                </a:spcBef>
                <a:spcAft>
                  <a:spcPts val="0"/>
                </a:spcAft>
                <a:buClr>
                  <a:srgbClr val="000000"/>
                </a:buClr>
                <a:buSzPts val="1100"/>
                <a:buFont typeface="Arial"/>
                <a:buNone/>
              </a:pPr>
              <a:r>
                <a:rPr b="0" i="1" lang="it-IT" sz="2000" u="none" cap="none" strike="noStrike">
                  <a:solidFill>
                    <a:schemeClr val="dk1"/>
                  </a:solidFill>
                  <a:latin typeface="Arial"/>
                  <a:ea typeface="Arial"/>
                  <a:cs typeface="Arial"/>
                  <a:sym typeface="Arial"/>
                </a:rPr>
                <a:t>the SME.</a:t>
              </a:r>
              <a:endParaRPr b="0" i="1" sz="2000" u="none" cap="none" strike="noStrike">
                <a:solidFill>
                  <a:schemeClr val="dk1"/>
                </a:solidFill>
                <a:latin typeface="Arial"/>
                <a:ea typeface="Arial"/>
                <a:cs typeface="Arial"/>
                <a:sym typeface="Arial"/>
              </a:endParaRPr>
            </a:p>
          </p:txBody>
        </p:sp>
        <p:sp>
          <p:nvSpPr>
            <p:cNvPr id="135" name="Google Shape;135;p7"/>
            <p:cNvSpPr txBox="1"/>
            <p:nvPr/>
          </p:nvSpPr>
          <p:spPr>
            <a:xfrm>
              <a:off x="9290246" y="7467473"/>
              <a:ext cx="5422500" cy="1318500"/>
            </a:xfrm>
            <a:prstGeom prst="rect">
              <a:avLst/>
            </a:prstGeom>
            <a:noFill/>
            <a:ln>
              <a:noFill/>
            </a:ln>
          </p:spPr>
          <p:txBody>
            <a:bodyPr anchorCtr="0" anchor="t" bIns="0" lIns="0" spcFirstLastPara="1" rIns="0" wrap="square" tIns="12700">
              <a:spAutoFit/>
            </a:bodyPr>
            <a:lstStyle/>
            <a:p>
              <a:pPr indent="36195" lvl="0" marL="12700" marR="5080" rtl="0" algn="ctr">
                <a:lnSpc>
                  <a:spcPct val="100000"/>
                </a:lnSpc>
                <a:spcBef>
                  <a:spcPts val="100"/>
                </a:spcBef>
                <a:spcAft>
                  <a:spcPts val="0"/>
                </a:spcAft>
                <a:buClr>
                  <a:schemeClr val="dk1"/>
                </a:buClr>
                <a:buSzPts val="1100"/>
                <a:buFont typeface="Arial"/>
                <a:buNone/>
              </a:pPr>
              <a:r>
                <a:rPr b="0" i="1" lang="it-IT" sz="2100" u="none" cap="none" strike="noStrike">
                  <a:solidFill>
                    <a:srgbClr val="FFFFFF"/>
                  </a:solidFill>
                  <a:latin typeface="Arial"/>
                  <a:ea typeface="Arial"/>
                  <a:cs typeface="Arial"/>
                  <a:sym typeface="Arial"/>
                </a:rPr>
                <a:t>SMEs that are set up for longer than 1 year and that are willing to receive seconded employees. </a:t>
              </a:r>
              <a:endParaRPr b="0" i="1" sz="2100" u="none" cap="none" strike="noStrike">
                <a:solidFill>
                  <a:srgbClr val="FFFFFF"/>
                </a:solidFill>
                <a:latin typeface="Arial"/>
                <a:ea typeface="Arial"/>
                <a:cs typeface="Arial"/>
                <a:sym typeface="Arial"/>
              </a:endParaRPr>
            </a:p>
            <a:p>
              <a:pPr indent="36195" lvl="0" marL="12700" marR="5080" rtl="0" algn="ctr">
                <a:lnSpc>
                  <a:spcPct val="100000"/>
                </a:lnSpc>
                <a:spcBef>
                  <a:spcPts val="100"/>
                </a:spcBef>
                <a:spcAft>
                  <a:spcPts val="0"/>
                </a:spcAft>
                <a:buClr>
                  <a:srgbClr val="000000"/>
                </a:buClr>
                <a:buSzPts val="2100"/>
                <a:buFont typeface="Arial"/>
                <a:buNone/>
              </a:pPr>
              <a:r>
                <a:t/>
              </a:r>
              <a:endParaRPr b="0" i="1" sz="2100" u="none" cap="none" strike="noStrike">
                <a:solidFill>
                  <a:srgbClr val="FFFFFF"/>
                </a:solidFill>
                <a:latin typeface="Arial"/>
                <a:ea typeface="Arial"/>
                <a:cs typeface="Arial"/>
                <a:sym typeface="Arial"/>
              </a:endParaRPr>
            </a:p>
          </p:txBody>
        </p:sp>
        <p:sp>
          <p:nvSpPr>
            <p:cNvPr id="136" name="Google Shape;136;p7"/>
            <p:cNvSpPr/>
            <p:nvPr/>
          </p:nvSpPr>
          <p:spPr>
            <a:xfrm>
              <a:off x="2743200" y="6899799"/>
              <a:ext cx="3784600" cy="0"/>
            </a:xfrm>
            <a:custGeom>
              <a:rect b="b" l="l" r="r" t="t"/>
              <a:pathLst>
                <a:path extrusionOk="0" h="120000" w="3784600">
                  <a:moveTo>
                    <a:pt x="0" y="0"/>
                  </a:moveTo>
                  <a:lnTo>
                    <a:pt x="3784600" y="0"/>
                  </a:lnTo>
                </a:path>
              </a:pathLst>
            </a:custGeom>
            <a:noFill/>
            <a:ln cap="flat" cmpd="sng" w="50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7" name="Google Shape;137;p7"/>
            <p:cNvSpPr/>
            <p:nvPr/>
          </p:nvSpPr>
          <p:spPr>
            <a:xfrm>
              <a:off x="10109200" y="6892400"/>
              <a:ext cx="3784600" cy="0"/>
            </a:xfrm>
            <a:custGeom>
              <a:rect b="b" l="l" r="r" t="t"/>
              <a:pathLst>
                <a:path extrusionOk="0" h="120000" w="3784600">
                  <a:moveTo>
                    <a:pt x="0" y="0"/>
                  </a:moveTo>
                  <a:lnTo>
                    <a:pt x="3784600" y="0"/>
                  </a:lnTo>
                </a:path>
              </a:pathLst>
            </a:custGeom>
            <a:noFill/>
            <a:ln cap="flat" cmpd="sng" w="508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38" name="Google Shape;138;p7"/>
          <p:cNvPicPr preferRelativeResize="0"/>
          <p:nvPr/>
        </p:nvPicPr>
        <p:blipFill rotWithShape="1">
          <a:blip r:embed="rId6">
            <a:alphaModFix/>
          </a:blip>
          <a:srcRect b="0" l="0" r="0" t="0"/>
          <a:stretch/>
        </p:blipFill>
        <p:spPr>
          <a:xfrm>
            <a:off x="882321" y="128329"/>
            <a:ext cx="1050925" cy="10454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2"/>
          <p:cNvPicPr preferRelativeResize="0"/>
          <p:nvPr/>
        </p:nvPicPr>
        <p:blipFill rotWithShape="1">
          <a:blip r:embed="rId3">
            <a:alphaModFix/>
          </a:blip>
          <a:srcRect b="0" l="0" r="0" t="0"/>
          <a:stretch/>
        </p:blipFill>
        <p:spPr>
          <a:xfrm>
            <a:off x="13944263" y="9479774"/>
            <a:ext cx="1708937" cy="372300"/>
          </a:xfrm>
          <a:prstGeom prst="rect">
            <a:avLst/>
          </a:prstGeom>
          <a:noFill/>
          <a:ln>
            <a:noFill/>
          </a:ln>
        </p:spPr>
      </p:pic>
      <p:pic>
        <p:nvPicPr>
          <p:cNvPr id="144" name="Google Shape;144;p12"/>
          <p:cNvPicPr preferRelativeResize="0"/>
          <p:nvPr/>
        </p:nvPicPr>
        <p:blipFill rotWithShape="1">
          <a:blip r:embed="rId4">
            <a:alphaModFix/>
          </a:blip>
          <a:srcRect b="0" l="0" r="0" t="0"/>
          <a:stretch/>
        </p:blipFill>
        <p:spPr>
          <a:xfrm>
            <a:off x="13411659" y="634994"/>
            <a:ext cx="1955342" cy="372308"/>
          </a:xfrm>
          <a:prstGeom prst="rect">
            <a:avLst/>
          </a:prstGeom>
          <a:noFill/>
          <a:ln>
            <a:noFill/>
          </a:ln>
        </p:spPr>
      </p:pic>
      <p:grpSp>
        <p:nvGrpSpPr>
          <p:cNvPr id="145" name="Google Shape;145;p12"/>
          <p:cNvGrpSpPr/>
          <p:nvPr/>
        </p:nvGrpSpPr>
        <p:grpSpPr>
          <a:xfrm>
            <a:off x="0" y="0"/>
            <a:ext cx="673100" cy="10160000"/>
            <a:chOff x="0" y="0"/>
            <a:chExt cx="673100" cy="10160000"/>
          </a:xfrm>
        </p:grpSpPr>
        <p:sp>
          <p:nvSpPr>
            <p:cNvPr id="146" name="Google Shape;146;p12"/>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12"/>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8" name="Google Shape;148;p12"/>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3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p12"/>
            <p:cNvSpPr/>
            <p:nvPr/>
          </p:nvSpPr>
          <p:spPr>
            <a:xfrm>
              <a:off x="0" y="2541993"/>
              <a:ext cx="673100" cy="2540635"/>
            </a:xfrm>
            <a:custGeom>
              <a:rect b="b" l="l" r="r" t="t"/>
              <a:pathLst>
                <a:path extrusionOk="0" h="2540635" w="673100">
                  <a:moveTo>
                    <a:pt x="673100" y="0"/>
                  </a:moveTo>
                  <a:lnTo>
                    <a:pt x="0" y="0"/>
                  </a:lnTo>
                  <a:lnTo>
                    <a:pt x="0" y="2540012"/>
                  </a:lnTo>
                  <a:lnTo>
                    <a:pt x="673100" y="2540012"/>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aphicFrame>
        <p:nvGraphicFramePr>
          <p:cNvPr id="150" name="Google Shape;150;p12"/>
          <p:cNvGraphicFramePr/>
          <p:nvPr/>
        </p:nvGraphicFramePr>
        <p:xfrm>
          <a:off x="1864800" y="1592800"/>
          <a:ext cx="3000000" cy="3000000"/>
        </p:xfrm>
        <a:graphic>
          <a:graphicData uri="http://schemas.openxmlformats.org/drawingml/2006/table">
            <a:tbl>
              <a:tblPr>
                <a:noFill/>
                <a:tableStyleId>{3E6F0EAE-B3A5-4CA1-AA6A-FD0464D2CE8B}</a:tableStyleId>
              </a:tblPr>
              <a:tblGrid>
                <a:gridCol w="4821425"/>
                <a:gridCol w="7980175"/>
              </a:tblGrid>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Country of stay / Host country</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CD45"/>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Amount per month / €</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CD45"/>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Albania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530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Austria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900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Belgium</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830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Bulgaria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560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Croatia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720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Cyprus</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780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Czech Republic</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610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Denmark</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1100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Germany</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830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Estonia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670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Finland</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950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Republic of North Macedonia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560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France</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900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Greece</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780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Hungary</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670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Iceland</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900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Ireland</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1000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Italy</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900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Latvia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610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Lithuania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560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Luxembourg</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830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Malta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720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Montenegro</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560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Netherlands</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830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Poland</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610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Portugal</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780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Romania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560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Serbia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560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Slovakia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610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Slovenia</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720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Spain</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830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Sweden</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950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221650">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Turkey</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750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r h="205725">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United Kingdom</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1000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1F1F1"/>
                    </a:solidFill>
                  </a:tcPr>
                </a:tc>
              </a:tr>
              <a:tr h="343600">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Employees with disabilities (regardless of the country of stay)</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it-IT" sz="1000" u="none" cap="none" strike="noStrike">
                          <a:latin typeface="Montserrat"/>
                          <a:ea typeface="Montserrat"/>
                          <a:cs typeface="Montserrat"/>
                          <a:sym typeface="Montserrat"/>
                        </a:rPr>
                        <a:t>1100</a:t>
                      </a:r>
                      <a:endParaRPr sz="1400" u="none" cap="none" strike="noStrike"/>
                    </a:p>
                  </a:txBody>
                  <a:tcPr marT="24575" marB="24575" marR="49150" marL="491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7D7D7"/>
                    </a:solidFill>
                  </a:tcPr>
                </a:tc>
              </a:tr>
            </a:tbl>
          </a:graphicData>
        </a:graphic>
      </p:graphicFrame>
      <p:sp>
        <p:nvSpPr>
          <p:cNvPr id="151" name="Google Shape;151;p12"/>
          <p:cNvSpPr/>
          <p:nvPr/>
        </p:nvSpPr>
        <p:spPr>
          <a:xfrm>
            <a:off x="0" y="0"/>
            <a:ext cx="16256001"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52" name="Google Shape;152;p12"/>
          <p:cNvSpPr txBox="1"/>
          <p:nvPr/>
        </p:nvSpPr>
        <p:spPr>
          <a:xfrm>
            <a:off x="5764450" y="440138"/>
            <a:ext cx="4727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it-IT" sz="4000" u="sng" cap="none" strike="noStrike">
                <a:solidFill>
                  <a:schemeClr val="hlink"/>
                </a:solidFill>
                <a:latin typeface="Tahoma"/>
                <a:ea typeface="Tahoma"/>
                <a:cs typeface="Tahoma"/>
                <a:sym typeface="Tahoma"/>
                <a:hlinkClick r:id="rId5"/>
              </a:rPr>
              <a:t>F</a:t>
            </a:r>
            <a:r>
              <a:rPr b="1" lang="it-IT" sz="4000" u="sng">
                <a:solidFill>
                  <a:schemeClr val="hlink"/>
                </a:solidFill>
                <a:latin typeface="Tahoma"/>
                <a:ea typeface="Tahoma"/>
                <a:cs typeface="Tahoma"/>
                <a:sym typeface="Tahoma"/>
                <a:hlinkClick r:id="rId6"/>
              </a:rPr>
              <a:t>inancial support</a:t>
            </a:r>
            <a:endParaRPr b="1" i="0" sz="4000" u="none" cap="none" strike="noStrike">
              <a:solidFill>
                <a:srgbClr val="135388"/>
              </a:solidFill>
              <a:latin typeface="Tahoma"/>
              <a:ea typeface="Tahoma"/>
              <a:cs typeface="Tahoma"/>
              <a:sym typeface="Tahoma"/>
            </a:endParaRPr>
          </a:p>
        </p:txBody>
      </p:sp>
      <p:pic>
        <p:nvPicPr>
          <p:cNvPr id="153" name="Google Shape;153;p12"/>
          <p:cNvPicPr preferRelativeResize="0"/>
          <p:nvPr/>
        </p:nvPicPr>
        <p:blipFill rotWithShape="1">
          <a:blip r:embed="rId7">
            <a:alphaModFix/>
          </a:blip>
          <a:srcRect b="0" l="0" r="0" t="0"/>
          <a:stretch/>
        </p:blipFill>
        <p:spPr>
          <a:xfrm>
            <a:off x="902771" y="271429"/>
            <a:ext cx="1050925" cy="1045422"/>
          </a:xfrm>
          <a:prstGeom prst="rect">
            <a:avLst/>
          </a:prstGeom>
          <a:noFill/>
          <a:ln>
            <a:noFill/>
          </a:ln>
        </p:spPr>
      </p:pic>
      <p:sp>
        <p:nvSpPr>
          <p:cNvPr id="154" name="Google Shape;154;p12"/>
          <p:cNvSpPr/>
          <p:nvPr/>
        </p:nvSpPr>
        <p:spPr>
          <a:xfrm>
            <a:off x="6235689" y="1113650"/>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14"/>
          <p:cNvGrpSpPr/>
          <p:nvPr/>
        </p:nvGrpSpPr>
        <p:grpSpPr>
          <a:xfrm>
            <a:off x="0" y="0"/>
            <a:ext cx="673100" cy="10160000"/>
            <a:chOff x="0" y="0"/>
            <a:chExt cx="673100" cy="10160000"/>
          </a:xfrm>
        </p:grpSpPr>
        <p:sp>
          <p:nvSpPr>
            <p:cNvPr id="160" name="Google Shape;160;p14"/>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14"/>
            <p:cNvSpPr/>
            <p:nvPr/>
          </p:nvSpPr>
          <p:spPr>
            <a:xfrm>
              <a:off x="0" y="254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7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14"/>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3" name="Google Shape;163;p14"/>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60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14"/>
          <p:cNvSpPr txBox="1"/>
          <p:nvPr>
            <p:ph type="title"/>
          </p:nvPr>
        </p:nvSpPr>
        <p:spPr>
          <a:xfrm>
            <a:off x="1112758" y="1481449"/>
            <a:ext cx="5017200" cy="628500"/>
          </a:xfrm>
          <a:prstGeom prst="rect">
            <a:avLst/>
          </a:prstGeom>
          <a:noFill/>
          <a:ln>
            <a:noFill/>
          </a:ln>
        </p:spPr>
        <p:txBody>
          <a:bodyPr anchorCtr="0" anchor="t" bIns="0" lIns="0" spcFirstLastPara="1" rIns="0" wrap="square" tIns="12700">
            <a:spAutoFit/>
          </a:bodyPr>
          <a:lstStyle/>
          <a:p>
            <a:pPr indent="0" lvl="0" marL="0" rtl="0" algn="l">
              <a:lnSpc>
                <a:spcPct val="100000"/>
              </a:lnSpc>
              <a:spcBef>
                <a:spcPts val="0"/>
              </a:spcBef>
              <a:spcAft>
                <a:spcPts val="0"/>
              </a:spcAft>
              <a:buSzPts val="1400"/>
              <a:buNone/>
            </a:pPr>
            <a:r>
              <a:rPr lang="it-IT"/>
              <a:t>Why participate?</a:t>
            </a:r>
            <a:endParaRPr/>
          </a:p>
        </p:txBody>
      </p:sp>
      <p:sp>
        <p:nvSpPr>
          <p:cNvPr id="165" name="Google Shape;165;p14"/>
          <p:cNvSpPr/>
          <p:nvPr/>
        </p:nvSpPr>
        <p:spPr>
          <a:xfrm>
            <a:off x="1132150" y="2274549"/>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6" name="Google Shape;166;p14"/>
          <p:cNvSpPr txBox="1"/>
          <p:nvPr/>
        </p:nvSpPr>
        <p:spPr>
          <a:xfrm>
            <a:off x="1112750" y="2439150"/>
            <a:ext cx="7457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it-IT" sz="2000" u="none" cap="none" strike="noStrike">
                <a:solidFill>
                  <a:srgbClr val="000000"/>
                </a:solidFill>
                <a:latin typeface="Arial Black"/>
                <a:ea typeface="Arial Black"/>
                <a:cs typeface="Arial Black"/>
                <a:sym typeface="Arial Black"/>
              </a:rPr>
              <a:t>BENEFITS FOR THE SENDING COMPANY (</a:t>
            </a:r>
            <a:r>
              <a:rPr b="0" i="1" lang="it-IT" sz="2000" u="none" cap="none" strike="noStrike">
                <a:solidFill>
                  <a:srgbClr val="000000"/>
                </a:solidFill>
                <a:latin typeface="Arial Black"/>
                <a:ea typeface="Arial Black"/>
                <a:cs typeface="Arial Black"/>
                <a:sym typeface="Arial Black"/>
              </a:rPr>
              <a:t>SC</a:t>
            </a:r>
            <a:r>
              <a:rPr b="0" i="0" lang="it-IT" sz="2000" u="none" cap="none" strike="noStrike">
                <a:solidFill>
                  <a:srgbClr val="000000"/>
                </a:solidFill>
                <a:latin typeface="Arial Black"/>
                <a:ea typeface="Arial Black"/>
                <a:cs typeface="Arial Black"/>
                <a:sym typeface="Arial Black"/>
              </a:rPr>
              <a:t>):</a:t>
            </a:r>
            <a:endParaRPr b="0" i="0" sz="2000" u="none" cap="none" strike="noStrike">
              <a:solidFill>
                <a:srgbClr val="000000"/>
              </a:solidFill>
              <a:latin typeface="Arial Black"/>
              <a:ea typeface="Arial Black"/>
              <a:cs typeface="Arial Black"/>
              <a:sym typeface="Arial Black"/>
            </a:endParaRPr>
          </a:p>
        </p:txBody>
      </p:sp>
      <p:sp>
        <p:nvSpPr>
          <p:cNvPr id="167" name="Google Shape;167;p14"/>
          <p:cNvSpPr txBox="1"/>
          <p:nvPr/>
        </p:nvSpPr>
        <p:spPr>
          <a:xfrm>
            <a:off x="1112750" y="2843450"/>
            <a:ext cx="7314600" cy="33246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A deeper understanding of a thematic area for both the SME and its employees (HR, marketing, finance, etc.)</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Gain knowledge about other markets</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Access to a technology, a specific method or innovation</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New needed complementary skills for your employees, managers or owners</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New skills international contacts, market intelligence or consolidation business with the hosting company</a:t>
            </a:r>
            <a:endParaRPr b="0" i="0" sz="1800" u="none" cap="none" strike="noStrike">
              <a:solidFill>
                <a:srgbClr val="000000"/>
              </a:solidFill>
              <a:latin typeface="Verdana"/>
              <a:ea typeface="Verdana"/>
              <a:cs typeface="Verdana"/>
              <a:sym typeface="Verdana"/>
            </a:endParaRPr>
          </a:p>
        </p:txBody>
      </p:sp>
      <p:sp>
        <p:nvSpPr>
          <p:cNvPr id="168" name="Google Shape;168;p14"/>
          <p:cNvSpPr txBox="1"/>
          <p:nvPr/>
        </p:nvSpPr>
        <p:spPr>
          <a:xfrm>
            <a:off x="1112750" y="6244250"/>
            <a:ext cx="6471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it-IT" sz="2000" u="none" cap="none" strike="noStrike">
                <a:solidFill>
                  <a:srgbClr val="000000"/>
                </a:solidFill>
                <a:latin typeface="Arial Black"/>
                <a:ea typeface="Arial Black"/>
                <a:cs typeface="Arial Black"/>
                <a:sym typeface="Arial Black"/>
              </a:rPr>
              <a:t>BENEFITS FOR THE HOST COMPANY (</a:t>
            </a:r>
            <a:r>
              <a:rPr b="0" i="1" lang="it-IT" sz="2000" u="none" cap="none" strike="noStrike">
                <a:solidFill>
                  <a:srgbClr val="000000"/>
                </a:solidFill>
                <a:latin typeface="Arial Black"/>
                <a:ea typeface="Arial Black"/>
                <a:cs typeface="Arial Black"/>
                <a:sym typeface="Arial Black"/>
              </a:rPr>
              <a:t>HC</a:t>
            </a:r>
            <a:r>
              <a:rPr b="0" i="0" lang="it-IT" sz="2000" u="none" cap="none" strike="noStrike">
                <a:solidFill>
                  <a:srgbClr val="000000"/>
                </a:solidFill>
                <a:latin typeface="Arial Black"/>
                <a:ea typeface="Arial Black"/>
                <a:cs typeface="Arial Black"/>
                <a:sym typeface="Arial Black"/>
              </a:rPr>
              <a:t>):</a:t>
            </a:r>
            <a:endParaRPr b="0" i="0" sz="2000" u="none" cap="none" strike="noStrike">
              <a:solidFill>
                <a:srgbClr val="000000"/>
              </a:solidFill>
              <a:latin typeface="Arial Black"/>
              <a:ea typeface="Arial Black"/>
              <a:cs typeface="Arial Black"/>
              <a:sym typeface="Arial Black"/>
            </a:endParaRPr>
          </a:p>
        </p:txBody>
      </p:sp>
      <p:sp>
        <p:nvSpPr>
          <p:cNvPr id="169" name="Google Shape;169;p14"/>
          <p:cNvSpPr txBox="1"/>
          <p:nvPr/>
        </p:nvSpPr>
        <p:spPr>
          <a:xfrm>
            <a:off x="1112750" y="6558200"/>
            <a:ext cx="7314600" cy="3324600"/>
          </a:xfrm>
          <a:prstGeom prst="rect">
            <a:avLst/>
          </a:prstGeom>
          <a:noFill/>
          <a:ln>
            <a:noFill/>
          </a:ln>
        </p:spPr>
        <p:txBody>
          <a:bodyPr anchorCtr="0" anchor="t" bIns="91425" lIns="91425" spcFirstLastPara="1" rIns="91425" wrap="square" tIns="91425">
            <a:spAutoFit/>
          </a:bodyPr>
          <a:lstStyle/>
          <a:p>
            <a:pPr indent="-419100" lvl="0" marL="457200" marR="0" rtl="0" algn="l">
              <a:lnSpc>
                <a:spcPct val="100000"/>
              </a:lnSpc>
              <a:spcBef>
                <a:spcPts val="0"/>
              </a:spcBef>
              <a:spcAft>
                <a:spcPts val="0"/>
              </a:spcAft>
              <a:buClr>
                <a:schemeClr val="dk2"/>
              </a:buClr>
              <a:buSzPts val="3000"/>
              <a:buFont typeface="Verdana"/>
              <a:buChar char="●"/>
            </a:pPr>
            <a:r>
              <a:rPr lang="it-IT" sz="1800">
                <a:latin typeface="Verdana"/>
                <a:ea typeface="Verdana"/>
                <a:cs typeface="Verdana"/>
                <a:sym typeface="Verdana"/>
              </a:rPr>
              <a:t>Gaining n</a:t>
            </a:r>
            <a:r>
              <a:rPr b="0" i="0" lang="it-IT" sz="1800" u="none" cap="none" strike="noStrike">
                <a:solidFill>
                  <a:srgbClr val="000000"/>
                </a:solidFill>
                <a:latin typeface="Verdana"/>
                <a:ea typeface="Verdana"/>
                <a:cs typeface="Verdana"/>
                <a:sym typeface="Verdana"/>
              </a:rPr>
              <a:t>ewer and fresher ideas from peers in </a:t>
            </a:r>
            <a:r>
              <a:rPr lang="it-IT" sz="1800">
                <a:latin typeface="Verdana"/>
                <a:ea typeface="Verdana"/>
                <a:cs typeface="Verdana"/>
                <a:sym typeface="Verdana"/>
              </a:rPr>
              <a:t>your</a:t>
            </a:r>
            <a:r>
              <a:rPr b="0" i="0" lang="it-IT" sz="1800" u="none" cap="none" strike="noStrike">
                <a:solidFill>
                  <a:srgbClr val="000000"/>
                </a:solidFill>
                <a:latin typeface="Verdana"/>
                <a:ea typeface="Verdana"/>
                <a:cs typeface="Verdana"/>
                <a:sym typeface="Verdana"/>
              </a:rPr>
              <a:t> field</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Further development of products and services for your SME</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Opportunity to widen networks at EU level</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Learn new technologies or skills from the seconded employee.</a:t>
            </a:r>
            <a:endParaRPr b="0" i="0" sz="1800" u="none" cap="none" strike="noStrike">
              <a:solidFill>
                <a:srgbClr val="000000"/>
              </a:solidFill>
              <a:latin typeface="Verdana"/>
              <a:ea typeface="Verdana"/>
              <a:cs typeface="Verdana"/>
              <a:sym typeface="Verdana"/>
            </a:endParaRPr>
          </a:p>
          <a:p>
            <a:pPr indent="-419100" lvl="0" marL="457200" marR="0" rtl="0" algn="l">
              <a:lnSpc>
                <a:spcPct val="100000"/>
              </a:lnSpc>
              <a:spcBef>
                <a:spcPts val="0"/>
              </a:spcBef>
              <a:spcAft>
                <a:spcPts val="0"/>
              </a:spcAft>
              <a:buClr>
                <a:schemeClr val="dk2"/>
              </a:buClr>
              <a:buSzPts val="3000"/>
              <a:buFont typeface="Verdana"/>
              <a:buChar char="●"/>
            </a:pPr>
            <a:r>
              <a:rPr b="0" i="0" lang="it-IT" sz="1800" u="none" cap="none" strike="noStrike">
                <a:solidFill>
                  <a:srgbClr val="000000"/>
                </a:solidFill>
                <a:latin typeface="Verdana"/>
                <a:ea typeface="Verdana"/>
                <a:cs typeface="Verdana"/>
                <a:sym typeface="Verdana"/>
              </a:rPr>
              <a:t>A chance for </a:t>
            </a:r>
            <a:r>
              <a:rPr lang="it-IT" sz="1800">
                <a:latin typeface="Verdana"/>
                <a:ea typeface="Verdana"/>
                <a:cs typeface="Verdana"/>
                <a:sym typeface="Verdana"/>
              </a:rPr>
              <a:t>the </a:t>
            </a:r>
            <a:r>
              <a:rPr b="0" i="0" lang="it-IT" sz="1800" u="none" cap="none" strike="noStrike">
                <a:solidFill>
                  <a:srgbClr val="000000"/>
                </a:solidFill>
                <a:latin typeface="Verdana"/>
                <a:ea typeface="Verdana"/>
                <a:cs typeface="Verdana"/>
                <a:sym typeface="Verdana"/>
              </a:rPr>
              <a:t>expansion/consolidation of already existing business relations with the sender</a:t>
            </a:r>
            <a:endParaRPr b="0" i="0" sz="1800" u="none" cap="none" strike="noStrike">
              <a:solidFill>
                <a:srgbClr val="000000"/>
              </a:solidFill>
              <a:latin typeface="Verdana"/>
              <a:ea typeface="Verdana"/>
              <a:cs typeface="Verdana"/>
              <a:sym typeface="Verdana"/>
            </a:endParaRPr>
          </a:p>
        </p:txBody>
      </p:sp>
      <p:pic>
        <p:nvPicPr>
          <p:cNvPr id="170" name="Google Shape;170;p14"/>
          <p:cNvPicPr preferRelativeResize="0"/>
          <p:nvPr/>
        </p:nvPicPr>
        <p:blipFill rotWithShape="1">
          <a:blip r:embed="rId3">
            <a:alphaModFix/>
          </a:blip>
          <a:srcRect b="0" l="0" r="0" t="0"/>
          <a:stretch/>
        </p:blipFill>
        <p:spPr>
          <a:xfrm>
            <a:off x="902771" y="271429"/>
            <a:ext cx="1050925" cy="1045422"/>
          </a:xfrm>
          <a:prstGeom prst="rect">
            <a:avLst/>
          </a:prstGeom>
          <a:noFill/>
          <a:ln>
            <a:noFill/>
          </a:ln>
        </p:spPr>
      </p:pic>
      <p:pic>
        <p:nvPicPr>
          <p:cNvPr id="171" name="Google Shape;171;p14"/>
          <p:cNvPicPr preferRelativeResize="0"/>
          <p:nvPr/>
        </p:nvPicPr>
        <p:blipFill rotWithShape="1">
          <a:blip r:embed="rId4">
            <a:alphaModFix/>
          </a:blip>
          <a:srcRect b="0" l="0" r="0" t="0"/>
          <a:stretch/>
        </p:blipFill>
        <p:spPr>
          <a:xfrm>
            <a:off x="9061602" y="0"/>
            <a:ext cx="7179723" cy="1016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0"/>
          <p:cNvPicPr preferRelativeResize="0"/>
          <p:nvPr/>
        </p:nvPicPr>
        <p:blipFill rotWithShape="1">
          <a:blip r:embed="rId3">
            <a:alphaModFix/>
          </a:blip>
          <a:srcRect b="0" l="0" r="0" t="0"/>
          <a:stretch/>
        </p:blipFill>
        <p:spPr>
          <a:xfrm>
            <a:off x="13658063" y="9152699"/>
            <a:ext cx="1708937" cy="372300"/>
          </a:xfrm>
          <a:prstGeom prst="rect">
            <a:avLst/>
          </a:prstGeom>
          <a:noFill/>
          <a:ln>
            <a:noFill/>
          </a:ln>
        </p:spPr>
      </p:pic>
      <p:pic>
        <p:nvPicPr>
          <p:cNvPr id="177" name="Google Shape;177;p10"/>
          <p:cNvPicPr preferRelativeResize="0"/>
          <p:nvPr/>
        </p:nvPicPr>
        <p:blipFill rotWithShape="1">
          <a:blip r:embed="rId4">
            <a:alphaModFix/>
          </a:blip>
          <a:srcRect b="0" l="0" r="0" t="0"/>
          <a:stretch/>
        </p:blipFill>
        <p:spPr>
          <a:xfrm>
            <a:off x="13411659" y="634994"/>
            <a:ext cx="1955342" cy="372308"/>
          </a:xfrm>
          <a:prstGeom prst="rect">
            <a:avLst/>
          </a:prstGeom>
          <a:noFill/>
          <a:ln>
            <a:noFill/>
          </a:ln>
        </p:spPr>
      </p:pic>
      <p:sp>
        <p:nvSpPr>
          <p:cNvPr id="178" name="Google Shape;178;p10"/>
          <p:cNvSpPr txBox="1"/>
          <p:nvPr>
            <p:ph type="title"/>
          </p:nvPr>
        </p:nvSpPr>
        <p:spPr>
          <a:xfrm>
            <a:off x="1243525" y="2354250"/>
            <a:ext cx="4818900" cy="628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it-IT"/>
              <a:t>How does it work?</a:t>
            </a:r>
            <a:endParaRPr/>
          </a:p>
        </p:txBody>
      </p:sp>
      <p:sp>
        <p:nvSpPr>
          <p:cNvPr id="179" name="Google Shape;179;p10"/>
          <p:cNvSpPr/>
          <p:nvPr/>
        </p:nvSpPr>
        <p:spPr>
          <a:xfrm>
            <a:off x="1219964" y="3098800"/>
            <a:ext cx="3784600" cy="0"/>
          </a:xfrm>
          <a:custGeom>
            <a:rect b="b" l="l" r="r" t="t"/>
            <a:pathLst>
              <a:path extrusionOk="0" h="120000" w="3784600">
                <a:moveTo>
                  <a:pt x="0" y="0"/>
                </a:moveTo>
                <a:lnTo>
                  <a:pt x="37846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0" name="Google Shape;180;p10"/>
          <p:cNvSpPr txBox="1"/>
          <p:nvPr/>
        </p:nvSpPr>
        <p:spPr>
          <a:xfrm>
            <a:off x="2458581" y="5507742"/>
            <a:ext cx="2096400" cy="1577700"/>
          </a:xfrm>
          <a:prstGeom prst="rect">
            <a:avLst/>
          </a:prstGeom>
          <a:noFill/>
          <a:ln>
            <a:noFill/>
          </a:ln>
        </p:spPr>
        <p:txBody>
          <a:bodyPr anchorCtr="0" anchor="t" bIns="0" lIns="0" spcFirstLastPara="1" rIns="0" wrap="square" tIns="12700">
            <a:spAutoFit/>
          </a:bodyPr>
          <a:lstStyle/>
          <a:p>
            <a:pPr indent="0" lvl="0" marL="53339" marR="45720" rtl="0" algn="ctr">
              <a:lnSpc>
                <a:spcPct val="100000"/>
              </a:lnSpc>
              <a:spcBef>
                <a:spcPts val="0"/>
              </a:spcBef>
              <a:spcAft>
                <a:spcPts val="0"/>
              </a:spcAft>
              <a:buClr>
                <a:schemeClr val="dk1"/>
              </a:buClr>
              <a:buSzPts val="1100"/>
              <a:buFont typeface="Arial"/>
              <a:buNone/>
            </a:pPr>
            <a:r>
              <a:rPr b="0" i="0" lang="it-IT" sz="1800" u="none" cap="none" strike="noStrike">
                <a:solidFill>
                  <a:schemeClr val="dk1"/>
                </a:solidFill>
                <a:latin typeface="Arial Black"/>
                <a:ea typeface="Arial Black"/>
                <a:cs typeface="Arial Black"/>
                <a:sym typeface="Arial Black"/>
              </a:rPr>
              <a:t>ONLINE </a:t>
            </a:r>
            <a:endParaRPr b="0" i="0" sz="1800" u="none" cap="none" strike="noStrike">
              <a:solidFill>
                <a:schemeClr val="dk1"/>
              </a:solidFill>
              <a:latin typeface="Arial Black"/>
              <a:ea typeface="Arial Black"/>
              <a:cs typeface="Arial Black"/>
              <a:sym typeface="Arial Black"/>
            </a:endParaRPr>
          </a:p>
          <a:p>
            <a:pPr indent="0" lvl="0" marL="53339" marR="45720" rtl="0" algn="ctr">
              <a:lnSpc>
                <a:spcPct val="100000"/>
              </a:lnSpc>
              <a:spcBef>
                <a:spcPts val="0"/>
              </a:spcBef>
              <a:spcAft>
                <a:spcPts val="0"/>
              </a:spcAft>
              <a:buClr>
                <a:schemeClr val="dk1"/>
              </a:buClr>
              <a:buSzPts val="1100"/>
              <a:buFont typeface="Arial"/>
              <a:buNone/>
            </a:pPr>
            <a:r>
              <a:rPr b="0" i="0" lang="it-IT" sz="1800" u="none" cap="none" strike="noStrike">
                <a:solidFill>
                  <a:schemeClr val="dk1"/>
                </a:solidFill>
                <a:latin typeface="Arial Black"/>
                <a:ea typeface="Arial Black"/>
                <a:cs typeface="Arial Black"/>
                <a:sym typeface="Arial Black"/>
              </a:rPr>
              <a:t>APPLICATION</a:t>
            </a:r>
            <a:endParaRPr b="0" i="0" sz="1800" u="none" cap="none" strike="noStrike">
              <a:solidFill>
                <a:schemeClr val="dk1"/>
              </a:solidFill>
              <a:latin typeface="Arial Black"/>
              <a:ea typeface="Arial Black"/>
              <a:cs typeface="Arial Black"/>
              <a:sym typeface="Arial Black"/>
            </a:endParaRPr>
          </a:p>
          <a:p>
            <a:pPr indent="0" lvl="0" marL="53339" marR="45720" rtl="0" algn="ctr">
              <a:lnSpc>
                <a:spcPct val="100000"/>
              </a:lnSpc>
              <a:spcBef>
                <a:spcPts val="100"/>
              </a:spcBef>
              <a:spcAft>
                <a:spcPts val="0"/>
              </a:spcAft>
              <a:buClr>
                <a:srgbClr val="000000"/>
              </a:buClr>
              <a:buSzPts val="1600"/>
              <a:buFont typeface="Arial"/>
              <a:buNone/>
            </a:pPr>
            <a:r>
              <a:t/>
            </a:r>
            <a:endParaRPr b="0" i="0" sz="1600" u="none" cap="none" strike="noStrike">
              <a:solidFill>
                <a:schemeClr val="dk1"/>
              </a:solidFill>
              <a:latin typeface="Verdana"/>
              <a:ea typeface="Verdana"/>
              <a:cs typeface="Verdana"/>
              <a:sym typeface="Verdana"/>
            </a:endParaRPr>
          </a:p>
          <a:p>
            <a:pPr indent="0" lvl="0" marL="53339" marR="45720" rtl="0" algn="ctr">
              <a:lnSpc>
                <a:spcPct val="100000"/>
              </a:lnSpc>
              <a:spcBef>
                <a:spcPts val="100"/>
              </a:spcBef>
              <a:spcAft>
                <a:spcPts val="0"/>
              </a:spcAft>
              <a:buClr>
                <a:srgbClr val="000000"/>
              </a:buClr>
              <a:buSzPts val="1600"/>
              <a:buFont typeface="Arial"/>
              <a:buNone/>
            </a:pPr>
            <a:r>
              <a:rPr b="0" i="0" lang="it-IT" sz="1600" u="none" cap="none" strike="noStrike">
                <a:solidFill>
                  <a:schemeClr val="dk1"/>
                </a:solidFill>
                <a:latin typeface="Verdana"/>
                <a:ea typeface="Verdana"/>
                <a:cs typeface="Verdana"/>
                <a:sym typeface="Verdana"/>
              </a:rPr>
              <a:t>On the MobiliseSME website</a:t>
            </a:r>
            <a:endParaRPr b="0" i="0" sz="1600" u="none" cap="none" strike="noStrike">
              <a:solidFill>
                <a:schemeClr val="dk1"/>
              </a:solidFill>
              <a:latin typeface="Verdana"/>
              <a:ea typeface="Verdana"/>
              <a:cs typeface="Verdana"/>
              <a:sym typeface="Verdana"/>
            </a:endParaRPr>
          </a:p>
        </p:txBody>
      </p:sp>
      <p:sp>
        <p:nvSpPr>
          <p:cNvPr id="181" name="Google Shape;181;p10"/>
          <p:cNvSpPr txBox="1"/>
          <p:nvPr/>
        </p:nvSpPr>
        <p:spPr>
          <a:xfrm>
            <a:off x="4966388" y="5512502"/>
            <a:ext cx="1982700" cy="179820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Arial Black"/>
                <a:ea typeface="Arial Black"/>
                <a:cs typeface="Arial Black"/>
                <a:sym typeface="Arial Black"/>
              </a:rPr>
              <a:t>MATCHING</a:t>
            </a:r>
            <a:endParaRPr b="0" i="0" sz="18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Black"/>
              <a:ea typeface="Arial Black"/>
              <a:cs typeface="Arial Black"/>
              <a:sym typeface="Arial Black"/>
            </a:endParaRPr>
          </a:p>
          <a:p>
            <a:pPr indent="0" lvl="0" marL="15875" marR="8255" rtl="0" algn="ctr">
              <a:lnSpc>
                <a:spcPct val="100000"/>
              </a:lnSpc>
              <a:spcBef>
                <a:spcPts val="0"/>
              </a:spcBef>
              <a:spcAft>
                <a:spcPts val="0"/>
              </a:spcAft>
              <a:buClr>
                <a:srgbClr val="000000"/>
              </a:buClr>
              <a:buSzPts val="1600"/>
              <a:buFont typeface="Arial"/>
              <a:buNone/>
            </a:pPr>
            <a:r>
              <a:rPr b="0" i="0" lang="it-IT" sz="1600" u="none" cap="none" strike="noStrike">
                <a:solidFill>
                  <a:schemeClr val="dk1"/>
                </a:solidFill>
                <a:latin typeface="Verdana"/>
                <a:ea typeface="Verdana"/>
                <a:cs typeface="Verdana"/>
                <a:sym typeface="Verdana"/>
              </a:rPr>
              <a:t>Done through the matchmaking platform and the assistance of local information points</a:t>
            </a:r>
            <a:endParaRPr b="0" i="0" sz="1400" u="none" cap="none" strike="noStrike">
              <a:solidFill>
                <a:schemeClr val="dk1"/>
              </a:solidFill>
              <a:latin typeface="Verdana"/>
              <a:ea typeface="Verdana"/>
              <a:cs typeface="Verdana"/>
              <a:sym typeface="Verdana"/>
            </a:endParaRPr>
          </a:p>
        </p:txBody>
      </p:sp>
      <p:sp>
        <p:nvSpPr>
          <p:cNvPr id="182" name="Google Shape;182;p10"/>
          <p:cNvSpPr txBox="1"/>
          <p:nvPr/>
        </p:nvSpPr>
        <p:spPr>
          <a:xfrm>
            <a:off x="7279699" y="5512500"/>
            <a:ext cx="2096400" cy="843900"/>
          </a:xfrm>
          <a:prstGeom prst="rect">
            <a:avLst/>
          </a:prstGeom>
          <a:noFill/>
          <a:ln>
            <a:noFill/>
          </a:ln>
        </p:spPr>
        <p:txBody>
          <a:bodyPr anchorCtr="0" anchor="t" bIns="0" lIns="0" spcFirstLastPara="1" rIns="0" wrap="square" tIns="12700">
            <a:spAutoFit/>
          </a:bodyPr>
          <a:lstStyle/>
          <a:p>
            <a:pPr indent="0" lvl="0" marL="12065" marR="5080" rtl="0" algn="ctr">
              <a:lnSpc>
                <a:spcPct val="100000"/>
              </a:lnSpc>
              <a:spcBef>
                <a:spcPts val="0"/>
              </a:spcBef>
              <a:spcAft>
                <a:spcPts val="0"/>
              </a:spcAft>
              <a:buClr>
                <a:schemeClr val="dk1"/>
              </a:buClr>
              <a:buSzPts val="1100"/>
              <a:buFont typeface="Arial"/>
              <a:buNone/>
            </a:pPr>
            <a:r>
              <a:rPr b="0" i="0" lang="it-IT" sz="1800" u="none" cap="none" strike="noStrike">
                <a:solidFill>
                  <a:schemeClr val="dk1"/>
                </a:solidFill>
                <a:latin typeface="Arial Black"/>
                <a:ea typeface="Arial Black"/>
                <a:cs typeface="Arial Black"/>
                <a:sym typeface="Arial Black"/>
              </a:rPr>
              <a:t>CONTACTING &amp; </a:t>
            </a:r>
            <a:endParaRPr b="0" i="0" sz="1800" u="none" cap="none" strike="noStrike">
              <a:solidFill>
                <a:schemeClr val="dk1"/>
              </a:solidFill>
              <a:latin typeface="Arial Black"/>
              <a:ea typeface="Arial Black"/>
              <a:cs typeface="Arial Black"/>
              <a:sym typeface="Arial Black"/>
            </a:endParaRPr>
          </a:p>
          <a:p>
            <a:pPr indent="0" lvl="0" marL="12065" marR="5080" rtl="0" algn="ctr">
              <a:lnSpc>
                <a:spcPct val="100000"/>
              </a:lnSpc>
              <a:spcBef>
                <a:spcPts val="0"/>
              </a:spcBef>
              <a:spcAft>
                <a:spcPts val="0"/>
              </a:spcAft>
              <a:buClr>
                <a:schemeClr val="dk1"/>
              </a:buClr>
              <a:buSzPts val="1100"/>
              <a:buFont typeface="Arial"/>
              <a:buNone/>
            </a:pPr>
            <a:r>
              <a:rPr b="0" i="0" lang="it-IT" sz="1800" u="none" cap="none" strike="noStrike">
                <a:solidFill>
                  <a:schemeClr val="dk1"/>
                </a:solidFill>
                <a:latin typeface="Arial Black"/>
                <a:ea typeface="Arial Black"/>
                <a:cs typeface="Arial Black"/>
                <a:sym typeface="Arial Black"/>
              </a:rPr>
              <a:t>PREPARATION </a:t>
            </a:r>
            <a:endParaRPr b="0" i="0" sz="1800" u="none" cap="none" strike="noStrike">
              <a:solidFill>
                <a:schemeClr val="dk1"/>
              </a:solidFill>
              <a:latin typeface="Arial Black"/>
              <a:ea typeface="Arial Black"/>
              <a:cs typeface="Arial Black"/>
              <a:sym typeface="Arial Black"/>
            </a:endParaRPr>
          </a:p>
          <a:p>
            <a:pPr indent="0" lvl="0" marL="12065" marR="5080" rtl="0" algn="ctr">
              <a:lnSpc>
                <a:spcPct val="100000"/>
              </a:lnSpc>
              <a:spcBef>
                <a:spcPts val="0"/>
              </a:spcBef>
              <a:spcAft>
                <a:spcPts val="0"/>
              </a:spcAft>
              <a:buClr>
                <a:srgbClr val="000000"/>
              </a:buClr>
              <a:buSzPts val="1100"/>
              <a:buFont typeface="Arial"/>
              <a:buNone/>
            </a:pPr>
            <a:r>
              <a:rPr b="0" i="0" lang="it-IT" sz="1800" u="none" cap="none" strike="noStrike">
                <a:solidFill>
                  <a:schemeClr val="dk1"/>
                </a:solidFill>
                <a:latin typeface="Arial Black"/>
                <a:ea typeface="Arial Black"/>
                <a:cs typeface="Arial Black"/>
                <a:sym typeface="Arial Black"/>
              </a:rPr>
              <a:t>PHASE</a:t>
            </a:r>
            <a:endParaRPr b="0" i="0" sz="1800" u="none" cap="none" strike="noStrike">
              <a:solidFill>
                <a:schemeClr val="dk1"/>
              </a:solidFill>
              <a:latin typeface="Arial Black"/>
              <a:ea typeface="Arial Black"/>
              <a:cs typeface="Arial Black"/>
              <a:sym typeface="Arial Black"/>
            </a:endParaRPr>
          </a:p>
        </p:txBody>
      </p:sp>
      <p:sp>
        <p:nvSpPr>
          <p:cNvPr id="183" name="Google Shape;183;p10"/>
          <p:cNvSpPr txBox="1"/>
          <p:nvPr/>
        </p:nvSpPr>
        <p:spPr>
          <a:xfrm>
            <a:off x="9706700" y="5507750"/>
            <a:ext cx="2096400" cy="682500"/>
          </a:xfrm>
          <a:prstGeom prst="rect">
            <a:avLst/>
          </a:prstGeom>
          <a:noFill/>
          <a:ln>
            <a:noFill/>
          </a:ln>
        </p:spPr>
        <p:txBody>
          <a:bodyPr anchorCtr="0" anchor="t" bIns="0" lIns="0" spcFirstLastPara="1" rIns="0" wrap="square" tIns="12700">
            <a:spAutoFit/>
          </a:bodyPr>
          <a:lstStyle/>
          <a:p>
            <a:pPr indent="-38098" lvl="0" marL="78740" marR="33020" rtl="0" algn="ctr">
              <a:lnSpc>
                <a:spcPct val="100000"/>
              </a:lnSpc>
              <a:spcBef>
                <a:spcPts val="0"/>
              </a:spcBef>
              <a:spcAft>
                <a:spcPts val="0"/>
              </a:spcAft>
              <a:buClr>
                <a:srgbClr val="000000"/>
              </a:buClr>
              <a:buSzPts val="1800"/>
              <a:buFont typeface="Arial"/>
              <a:buNone/>
            </a:pPr>
            <a:r>
              <a:rPr b="0" i="0" lang="it-IT" sz="1800" u="none" cap="none" strike="noStrike">
                <a:solidFill>
                  <a:schemeClr val="dk1"/>
                </a:solidFill>
                <a:latin typeface="Arial Black"/>
                <a:ea typeface="Arial Black"/>
                <a:cs typeface="Arial Black"/>
                <a:sym typeface="Arial Black"/>
              </a:rPr>
              <a:t>STAY ABROAD</a:t>
            </a:r>
            <a:endParaRPr b="0" i="0" sz="1800" u="none" cap="none" strike="noStrike">
              <a:solidFill>
                <a:schemeClr val="dk1"/>
              </a:solidFill>
              <a:latin typeface="Arial Black"/>
              <a:ea typeface="Arial Black"/>
              <a:cs typeface="Arial Black"/>
              <a:sym typeface="Arial Black"/>
            </a:endParaRPr>
          </a:p>
          <a:p>
            <a:pPr indent="0" lvl="0" marL="0" marR="0" rtl="0" algn="ctr">
              <a:lnSpc>
                <a:spcPct val="100000"/>
              </a:lnSpc>
              <a:spcBef>
                <a:spcPts val="1140"/>
              </a:spcBef>
              <a:spcAft>
                <a:spcPts val="0"/>
              </a:spcAft>
              <a:buClr>
                <a:srgbClr val="000000"/>
              </a:buClr>
              <a:buSzPts val="1600"/>
              <a:buFont typeface="Arial"/>
              <a:buNone/>
            </a:pPr>
            <a:r>
              <a:rPr lang="it-IT" sz="1600">
                <a:solidFill>
                  <a:schemeClr val="dk1"/>
                </a:solidFill>
                <a:latin typeface="Verdana"/>
                <a:ea typeface="Verdana"/>
                <a:cs typeface="Verdana"/>
                <a:sym typeface="Verdana"/>
              </a:rPr>
              <a:t>From 1 to 6 months</a:t>
            </a:r>
            <a:endParaRPr b="0" i="0" sz="1600" u="none" cap="none" strike="noStrike">
              <a:solidFill>
                <a:schemeClr val="dk1"/>
              </a:solidFill>
              <a:latin typeface="Verdana"/>
              <a:ea typeface="Verdana"/>
              <a:cs typeface="Verdana"/>
              <a:sym typeface="Verdana"/>
            </a:endParaRPr>
          </a:p>
        </p:txBody>
      </p:sp>
      <p:sp>
        <p:nvSpPr>
          <p:cNvPr id="184" name="Google Shape;184;p10"/>
          <p:cNvSpPr txBox="1"/>
          <p:nvPr/>
        </p:nvSpPr>
        <p:spPr>
          <a:xfrm>
            <a:off x="3468623" y="4798349"/>
            <a:ext cx="17526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1</a:t>
            </a:r>
            <a:endParaRPr b="0" i="0" sz="3000" u="none" cap="none" strike="noStrike">
              <a:solidFill>
                <a:schemeClr val="dk1"/>
              </a:solidFill>
              <a:latin typeface="Tahoma"/>
              <a:ea typeface="Tahoma"/>
              <a:cs typeface="Tahoma"/>
              <a:sym typeface="Tahoma"/>
            </a:endParaRPr>
          </a:p>
        </p:txBody>
      </p:sp>
      <p:sp>
        <p:nvSpPr>
          <p:cNvPr id="185" name="Google Shape;185;p10"/>
          <p:cNvSpPr txBox="1"/>
          <p:nvPr/>
        </p:nvSpPr>
        <p:spPr>
          <a:xfrm>
            <a:off x="5812154" y="4787681"/>
            <a:ext cx="25019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2</a:t>
            </a:r>
            <a:endParaRPr b="0" i="0" sz="3000" u="none" cap="none" strike="noStrike">
              <a:solidFill>
                <a:schemeClr val="dk1"/>
              </a:solidFill>
              <a:latin typeface="Tahoma"/>
              <a:ea typeface="Tahoma"/>
              <a:cs typeface="Tahoma"/>
              <a:sym typeface="Tahoma"/>
            </a:endParaRPr>
          </a:p>
        </p:txBody>
      </p:sp>
      <p:sp>
        <p:nvSpPr>
          <p:cNvPr id="186" name="Google Shape;186;p10"/>
          <p:cNvSpPr txBox="1"/>
          <p:nvPr/>
        </p:nvSpPr>
        <p:spPr>
          <a:xfrm>
            <a:off x="8202168" y="4810160"/>
            <a:ext cx="25146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3</a:t>
            </a:r>
            <a:endParaRPr b="0" i="0" sz="3000" u="none" cap="none" strike="noStrike">
              <a:solidFill>
                <a:schemeClr val="dk1"/>
              </a:solidFill>
              <a:latin typeface="Tahoma"/>
              <a:ea typeface="Tahoma"/>
              <a:cs typeface="Tahoma"/>
              <a:sym typeface="Tahoma"/>
            </a:endParaRPr>
          </a:p>
        </p:txBody>
      </p:sp>
      <p:sp>
        <p:nvSpPr>
          <p:cNvPr id="187" name="Google Shape;187;p10"/>
          <p:cNvSpPr txBox="1"/>
          <p:nvPr/>
        </p:nvSpPr>
        <p:spPr>
          <a:xfrm>
            <a:off x="10555985" y="4799492"/>
            <a:ext cx="288290"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4</a:t>
            </a:r>
            <a:endParaRPr b="0" i="0" sz="3000" u="none" cap="none" strike="noStrike">
              <a:solidFill>
                <a:schemeClr val="dk1"/>
              </a:solidFill>
              <a:latin typeface="Tahoma"/>
              <a:ea typeface="Tahoma"/>
              <a:cs typeface="Tahoma"/>
              <a:sym typeface="Tahoma"/>
            </a:endParaRPr>
          </a:p>
        </p:txBody>
      </p:sp>
      <p:sp>
        <p:nvSpPr>
          <p:cNvPr id="188" name="Google Shape;188;p10"/>
          <p:cNvSpPr txBox="1"/>
          <p:nvPr/>
        </p:nvSpPr>
        <p:spPr>
          <a:xfrm>
            <a:off x="12955143" y="4820447"/>
            <a:ext cx="252095" cy="482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3000"/>
              <a:buFont typeface="Arial"/>
              <a:buNone/>
            </a:pPr>
            <a:r>
              <a:rPr b="1" i="0" lang="it-IT" sz="3000" u="none" cap="none" strike="noStrike">
                <a:solidFill>
                  <a:srgbClr val="135388"/>
                </a:solidFill>
                <a:latin typeface="Tahoma"/>
                <a:ea typeface="Tahoma"/>
                <a:cs typeface="Tahoma"/>
                <a:sym typeface="Tahoma"/>
              </a:rPr>
              <a:t>5</a:t>
            </a:r>
            <a:endParaRPr b="0" i="0" sz="3000" u="none" cap="none" strike="noStrike">
              <a:solidFill>
                <a:schemeClr val="dk1"/>
              </a:solidFill>
              <a:latin typeface="Tahoma"/>
              <a:ea typeface="Tahoma"/>
              <a:cs typeface="Tahoma"/>
              <a:sym typeface="Tahoma"/>
            </a:endParaRPr>
          </a:p>
        </p:txBody>
      </p:sp>
      <p:grpSp>
        <p:nvGrpSpPr>
          <p:cNvPr id="189" name="Google Shape;189;p10"/>
          <p:cNvGrpSpPr/>
          <p:nvPr/>
        </p:nvGrpSpPr>
        <p:grpSpPr>
          <a:xfrm>
            <a:off x="3321050" y="4819761"/>
            <a:ext cx="9994898" cy="493992"/>
            <a:chOff x="3321050" y="4819761"/>
            <a:chExt cx="9994898" cy="493992"/>
          </a:xfrm>
        </p:grpSpPr>
        <p:sp>
          <p:nvSpPr>
            <p:cNvPr id="190" name="Google Shape;190;p10"/>
            <p:cNvSpPr/>
            <p:nvPr/>
          </p:nvSpPr>
          <p:spPr>
            <a:xfrm>
              <a:off x="3321050" y="4821250"/>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1" name="Google Shape;191;p10"/>
            <p:cNvSpPr/>
            <p:nvPr/>
          </p:nvSpPr>
          <p:spPr>
            <a:xfrm>
              <a:off x="5702300" y="4819761"/>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2" name="Google Shape;192;p10"/>
            <p:cNvSpPr/>
            <p:nvPr/>
          </p:nvSpPr>
          <p:spPr>
            <a:xfrm>
              <a:off x="3797021" y="5053225"/>
              <a:ext cx="1899285" cy="0"/>
            </a:xfrm>
            <a:custGeom>
              <a:rect b="b" l="l" r="r" t="t"/>
              <a:pathLst>
                <a:path extrusionOk="0" h="120000" w="1899285">
                  <a:moveTo>
                    <a:pt x="0" y="0"/>
                  </a:moveTo>
                  <a:lnTo>
                    <a:pt x="1899208"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10"/>
            <p:cNvSpPr/>
            <p:nvPr/>
          </p:nvSpPr>
          <p:spPr>
            <a:xfrm>
              <a:off x="8083550" y="4833292"/>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10"/>
            <p:cNvSpPr/>
            <p:nvPr/>
          </p:nvSpPr>
          <p:spPr>
            <a:xfrm>
              <a:off x="6178271" y="5053225"/>
              <a:ext cx="1908810" cy="0"/>
            </a:xfrm>
            <a:custGeom>
              <a:rect b="b" l="l" r="r" t="t"/>
              <a:pathLst>
                <a:path extrusionOk="0" h="120000" w="1908809">
                  <a:moveTo>
                    <a:pt x="0" y="0"/>
                  </a:moveTo>
                  <a:lnTo>
                    <a:pt x="1908213"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10"/>
            <p:cNvSpPr/>
            <p:nvPr/>
          </p:nvSpPr>
          <p:spPr>
            <a:xfrm>
              <a:off x="10464800" y="4831803"/>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10"/>
            <p:cNvSpPr/>
            <p:nvPr/>
          </p:nvSpPr>
          <p:spPr>
            <a:xfrm>
              <a:off x="8550522" y="5053406"/>
              <a:ext cx="1908810" cy="0"/>
            </a:xfrm>
            <a:custGeom>
              <a:rect b="b" l="l" r="r" t="t"/>
              <a:pathLst>
                <a:path extrusionOk="0" h="120000" w="1908809">
                  <a:moveTo>
                    <a:pt x="0" y="0"/>
                  </a:moveTo>
                  <a:lnTo>
                    <a:pt x="1908200"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7" name="Google Shape;197;p10"/>
            <p:cNvSpPr/>
            <p:nvPr/>
          </p:nvSpPr>
          <p:spPr>
            <a:xfrm>
              <a:off x="12846048" y="4843853"/>
              <a:ext cx="469900" cy="469900"/>
            </a:xfrm>
            <a:custGeom>
              <a:rect b="b" l="l" r="r" t="t"/>
              <a:pathLst>
                <a:path extrusionOk="0" h="469900" w="469900">
                  <a:moveTo>
                    <a:pt x="234950" y="469900"/>
                  </a:moveTo>
                  <a:lnTo>
                    <a:pt x="282299" y="465126"/>
                  </a:lnTo>
                  <a:lnTo>
                    <a:pt x="326401" y="451435"/>
                  </a:lnTo>
                  <a:lnTo>
                    <a:pt x="366311" y="429773"/>
                  </a:lnTo>
                  <a:lnTo>
                    <a:pt x="401083" y="401083"/>
                  </a:lnTo>
                  <a:lnTo>
                    <a:pt x="429773" y="366311"/>
                  </a:lnTo>
                  <a:lnTo>
                    <a:pt x="451435" y="326401"/>
                  </a:lnTo>
                  <a:lnTo>
                    <a:pt x="465126" y="282299"/>
                  </a:lnTo>
                  <a:lnTo>
                    <a:pt x="469900" y="234950"/>
                  </a:lnTo>
                  <a:lnTo>
                    <a:pt x="465126" y="187600"/>
                  </a:lnTo>
                  <a:lnTo>
                    <a:pt x="451435" y="143498"/>
                  </a:lnTo>
                  <a:lnTo>
                    <a:pt x="429773" y="103588"/>
                  </a:lnTo>
                  <a:lnTo>
                    <a:pt x="401083" y="68816"/>
                  </a:lnTo>
                  <a:lnTo>
                    <a:pt x="366311" y="40126"/>
                  </a:lnTo>
                  <a:lnTo>
                    <a:pt x="326401" y="18464"/>
                  </a:lnTo>
                  <a:lnTo>
                    <a:pt x="282299" y="4773"/>
                  </a:lnTo>
                  <a:lnTo>
                    <a:pt x="234950" y="0"/>
                  </a:lnTo>
                  <a:lnTo>
                    <a:pt x="187600" y="4773"/>
                  </a:lnTo>
                  <a:lnTo>
                    <a:pt x="143498" y="18464"/>
                  </a:lnTo>
                  <a:lnTo>
                    <a:pt x="103588" y="40126"/>
                  </a:lnTo>
                  <a:lnTo>
                    <a:pt x="68816" y="68816"/>
                  </a:lnTo>
                  <a:lnTo>
                    <a:pt x="40126" y="103588"/>
                  </a:lnTo>
                  <a:lnTo>
                    <a:pt x="18464" y="143498"/>
                  </a:lnTo>
                  <a:lnTo>
                    <a:pt x="4773" y="187600"/>
                  </a:lnTo>
                  <a:lnTo>
                    <a:pt x="0" y="234950"/>
                  </a:lnTo>
                  <a:lnTo>
                    <a:pt x="4773" y="282299"/>
                  </a:lnTo>
                  <a:lnTo>
                    <a:pt x="18464" y="326401"/>
                  </a:lnTo>
                  <a:lnTo>
                    <a:pt x="40126" y="366311"/>
                  </a:lnTo>
                  <a:lnTo>
                    <a:pt x="68816" y="401083"/>
                  </a:lnTo>
                  <a:lnTo>
                    <a:pt x="103588" y="429773"/>
                  </a:lnTo>
                  <a:lnTo>
                    <a:pt x="143498" y="451435"/>
                  </a:lnTo>
                  <a:lnTo>
                    <a:pt x="187600" y="465126"/>
                  </a:lnTo>
                  <a:lnTo>
                    <a:pt x="234950" y="469900"/>
                  </a:lnTo>
                  <a:close/>
                </a:path>
              </a:pathLst>
            </a:custGeom>
            <a:noFill/>
            <a:ln cap="flat" cmpd="sng" w="381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p10"/>
            <p:cNvSpPr/>
            <p:nvPr/>
          </p:nvSpPr>
          <p:spPr>
            <a:xfrm>
              <a:off x="10940771" y="5053406"/>
              <a:ext cx="1899285" cy="0"/>
            </a:xfrm>
            <a:custGeom>
              <a:rect b="b" l="l" r="r" t="t"/>
              <a:pathLst>
                <a:path extrusionOk="0" h="120000" w="1899284">
                  <a:moveTo>
                    <a:pt x="0" y="0"/>
                  </a:moveTo>
                  <a:lnTo>
                    <a:pt x="1899208" y="0"/>
                  </a:lnTo>
                </a:path>
              </a:pathLst>
            </a:custGeom>
            <a:noFill/>
            <a:ln cap="flat" cmpd="sng" w="50800">
              <a:solidFill>
                <a:srgbClr val="13538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10"/>
          <p:cNvGrpSpPr/>
          <p:nvPr/>
        </p:nvGrpSpPr>
        <p:grpSpPr>
          <a:xfrm>
            <a:off x="2316159" y="7279461"/>
            <a:ext cx="2381250" cy="427990"/>
            <a:chOff x="2671685" y="7569497"/>
            <a:chExt cx="2381250" cy="427990"/>
          </a:xfrm>
        </p:grpSpPr>
        <p:sp>
          <p:nvSpPr>
            <p:cNvPr id="200" name="Google Shape;200;p10"/>
            <p:cNvSpPr/>
            <p:nvPr/>
          </p:nvSpPr>
          <p:spPr>
            <a:xfrm>
              <a:off x="2671685" y="7569497"/>
              <a:ext cx="2381250" cy="427990"/>
            </a:xfrm>
            <a:custGeom>
              <a:rect b="b" l="l" r="r" t="t"/>
              <a:pathLst>
                <a:path extrusionOk="0" h="427990" w="2381250">
                  <a:moveTo>
                    <a:pt x="2167382" y="0"/>
                  </a:moveTo>
                  <a:lnTo>
                    <a:pt x="213868" y="0"/>
                  </a:lnTo>
                  <a:lnTo>
                    <a:pt x="164831" y="5648"/>
                  </a:lnTo>
                  <a:lnTo>
                    <a:pt x="119816" y="21738"/>
                  </a:lnTo>
                  <a:lnTo>
                    <a:pt x="80107" y="46986"/>
                  </a:lnTo>
                  <a:lnTo>
                    <a:pt x="46986" y="80107"/>
                  </a:lnTo>
                  <a:lnTo>
                    <a:pt x="21738" y="119816"/>
                  </a:lnTo>
                  <a:lnTo>
                    <a:pt x="5648" y="164831"/>
                  </a:lnTo>
                  <a:lnTo>
                    <a:pt x="0" y="213868"/>
                  </a:lnTo>
                  <a:lnTo>
                    <a:pt x="5648" y="262904"/>
                  </a:lnTo>
                  <a:lnTo>
                    <a:pt x="21738" y="307919"/>
                  </a:lnTo>
                  <a:lnTo>
                    <a:pt x="46986" y="347628"/>
                  </a:lnTo>
                  <a:lnTo>
                    <a:pt x="80107" y="380749"/>
                  </a:lnTo>
                  <a:lnTo>
                    <a:pt x="119816" y="405997"/>
                  </a:lnTo>
                  <a:lnTo>
                    <a:pt x="164831" y="422087"/>
                  </a:lnTo>
                  <a:lnTo>
                    <a:pt x="213868" y="427736"/>
                  </a:lnTo>
                  <a:lnTo>
                    <a:pt x="2167382" y="427736"/>
                  </a:lnTo>
                  <a:lnTo>
                    <a:pt x="2216422" y="422087"/>
                  </a:lnTo>
                  <a:lnTo>
                    <a:pt x="2261438" y="405997"/>
                  </a:lnTo>
                  <a:lnTo>
                    <a:pt x="2301148" y="380749"/>
                  </a:lnTo>
                  <a:lnTo>
                    <a:pt x="2334267" y="347628"/>
                  </a:lnTo>
                  <a:lnTo>
                    <a:pt x="2359513" y="307919"/>
                  </a:lnTo>
                  <a:lnTo>
                    <a:pt x="2375601" y="262904"/>
                  </a:lnTo>
                  <a:lnTo>
                    <a:pt x="2381250" y="213868"/>
                  </a:lnTo>
                  <a:lnTo>
                    <a:pt x="2375601" y="164831"/>
                  </a:lnTo>
                  <a:lnTo>
                    <a:pt x="2359513" y="119816"/>
                  </a:lnTo>
                  <a:lnTo>
                    <a:pt x="2334267" y="80107"/>
                  </a:lnTo>
                  <a:lnTo>
                    <a:pt x="2301148" y="46986"/>
                  </a:lnTo>
                  <a:lnTo>
                    <a:pt x="2261438" y="21738"/>
                  </a:lnTo>
                  <a:lnTo>
                    <a:pt x="2216422" y="5648"/>
                  </a:lnTo>
                  <a:lnTo>
                    <a:pt x="2167382"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1" name="Google Shape;201;p10"/>
            <p:cNvSpPr txBox="1"/>
            <p:nvPr/>
          </p:nvSpPr>
          <p:spPr>
            <a:xfrm>
              <a:off x="2788560" y="7641333"/>
              <a:ext cx="2099945" cy="228268"/>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400"/>
                <a:buFont typeface="Arial"/>
                <a:buNone/>
              </a:pPr>
              <a:r>
                <a:rPr b="1" i="0" lang="it-IT" sz="1400" u="sng" cap="none" strike="noStrike">
                  <a:solidFill>
                    <a:schemeClr val="dk1"/>
                  </a:solidFill>
                  <a:latin typeface="Tahoma"/>
                  <a:ea typeface="Tahoma"/>
                  <a:cs typeface="Tahoma"/>
                  <a:sym typeface="Tahoma"/>
                  <a:hlinkClick r:id="rId5">
                    <a:extLst>
                      <a:ext uri="{A12FA001-AC4F-418D-AE19-62706E023703}">
                        <ahyp:hlinkClr val="tx"/>
                      </a:ext>
                    </a:extLst>
                  </a:hlinkClick>
                </a:rPr>
                <a:t>www.mobilise-sme.eu</a:t>
              </a:r>
              <a:endParaRPr b="0" i="0" sz="1400" u="none" cap="none" strike="noStrike">
                <a:solidFill>
                  <a:schemeClr val="dk1"/>
                </a:solidFill>
                <a:latin typeface="Tahoma"/>
                <a:ea typeface="Tahoma"/>
                <a:cs typeface="Tahoma"/>
                <a:sym typeface="Tahoma"/>
              </a:endParaRPr>
            </a:p>
          </p:txBody>
        </p:sp>
      </p:grpSp>
      <p:grpSp>
        <p:nvGrpSpPr>
          <p:cNvPr id="202" name="Google Shape;202;p10"/>
          <p:cNvGrpSpPr/>
          <p:nvPr/>
        </p:nvGrpSpPr>
        <p:grpSpPr>
          <a:xfrm>
            <a:off x="0" y="0"/>
            <a:ext cx="673100" cy="10160000"/>
            <a:chOff x="0" y="0"/>
            <a:chExt cx="673100" cy="10160000"/>
          </a:xfrm>
        </p:grpSpPr>
        <p:sp>
          <p:nvSpPr>
            <p:cNvPr id="203" name="Google Shape;203;p10"/>
            <p:cNvSpPr/>
            <p:nvPr/>
          </p:nvSpPr>
          <p:spPr>
            <a:xfrm>
              <a:off x="0" y="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4" name="Google Shape;204;p10"/>
            <p:cNvSpPr/>
            <p:nvPr/>
          </p:nvSpPr>
          <p:spPr>
            <a:xfrm>
              <a:off x="0" y="2539987"/>
              <a:ext cx="673100" cy="2540635"/>
            </a:xfrm>
            <a:custGeom>
              <a:rect b="b" l="l" r="r" t="t"/>
              <a:pathLst>
                <a:path extrusionOk="0" h="2540635" w="673100">
                  <a:moveTo>
                    <a:pt x="673100" y="0"/>
                  </a:moveTo>
                  <a:lnTo>
                    <a:pt x="0" y="0"/>
                  </a:lnTo>
                  <a:lnTo>
                    <a:pt x="0" y="2540012"/>
                  </a:lnTo>
                  <a:lnTo>
                    <a:pt x="673100" y="2540012"/>
                  </a:lnTo>
                  <a:lnTo>
                    <a:pt x="673100" y="0"/>
                  </a:lnTo>
                  <a:close/>
                </a:path>
              </a:pathLst>
            </a:custGeom>
            <a:solidFill>
              <a:srgbClr val="13538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5" name="Google Shape;205;p10"/>
            <p:cNvSpPr/>
            <p:nvPr/>
          </p:nvSpPr>
          <p:spPr>
            <a:xfrm>
              <a:off x="0" y="508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5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10"/>
            <p:cNvSpPr/>
            <p:nvPr/>
          </p:nvSpPr>
          <p:spPr>
            <a:xfrm>
              <a:off x="0" y="7620000"/>
              <a:ext cx="673100" cy="2540000"/>
            </a:xfrm>
            <a:custGeom>
              <a:rect b="b" l="l" r="r" t="t"/>
              <a:pathLst>
                <a:path extrusionOk="0" h="2540000" w="673100">
                  <a:moveTo>
                    <a:pt x="673100" y="0"/>
                  </a:moveTo>
                  <a:lnTo>
                    <a:pt x="0" y="0"/>
                  </a:lnTo>
                  <a:lnTo>
                    <a:pt x="0" y="2540000"/>
                  </a:lnTo>
                  <a:lnTo>
                    <a:pt x="673100" y="2540000"/>
                  </a:lnTo>
                  <a:lnTo>
                    <a:pt x="673100" y="0"/>
                  </a:lnTo>
                  <a:close/>
                </a:path>
              </a:pathLst>
            </a:custGeom>
            <a:solidFill>
              <a:srgbClr val="F0CA36">
                <a:alpha val="39215"/>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7" name="Google Shape;207;p10"/>
          <p:cNvSpPr txBox="1"/>
          <p:nvPr/>
        </p:nvSpPr>
        <p:spPr>
          <a:xfrm>
            <a:off x="12100825" y="5507750"/>
            <a:ext cx="2202600" cy="567000"/>
          </a:xfrm>
          <a:prstGeom prst="rect">
            <a:avLst/>
          </a:prstGeom>
          <a:noFill/>
          <a:ln>
            <a:noFill/>
          </a:ln>
        </p:spPr>
        <p:txBody>
          <a:bodyPr anchorCtr="0" anchor="t" bIns="0" lIns="0" spcFirstLastPara="1" rIns="0" wrap="square" tIns="12700">
            <a:spAutoFit/>
          </a:bodyPr>
          <a:lstStyle/>
          <a:p>
            <a:pPr indent="0" lvl="0" marL="12065" marR="5080" rtl="0" algn="ctr">
              <a:lnSpc>
                <a:spcPct val="100000"/>
              </a:lnSpc>
              <a:spcBef>
                <a:spcPts val="0"/>
              </a:spcBef>
              <a:spcAft>
                <a:spcPts val="0"/>
              </a:spcAft>
              <a:buClr>
                <a:schemeClr val="dk1"/>
              </a:buClr>
              <a:buSzPts val="1100"/>
              <a:buFont typeface="Arial"/>
              <a:buNone/>
            </a:pPr>
            <a:r>
              <a:rPr b="0" i="0" lang="it-IT" sz="1800" u="none" cap="none" strike="noStrike">
                <a:solidFill>
                  <a:schemeClr val="dk1"/>
                </a:solidFill>
                <a:latin typeface="Arial Black"/>
                <a:ea typeface="Arial Black"/>
                <a:cs typeface="Arial Black"/>
                <a:sym typeface="Arial Black"/>
              </a:rPr>
              <a:t>FEEDBACK &amp; </a:t>
            </a:r>
            <a:endParaRPr b="0" i="0" sz="1800" u="none" cap="none" strike="noStrike">
              <a:solidFill>
                <a:schemeClr val="dk1"/>
              </a:solidFill>
              <a:latin typeface="Arial Black"/>
              <a:ea typeface="Arial Black"/>
              <a:cs typeface="Arial Black"/>
              <a:sym typeface="Arial Black"/>
            </a:endParaRPr>
          </a:p>
          <a:p>
            <a:pPr indent="0" lvl="0" marL="12065" marR="5080" rtl="0" algn="ctr">
              <a:lnSpc>
                <a:spcPct val="100000"/>
              </a:lnSpc>
              <a:spcBef>
                <a:spcPts val="0"/>
              </a:spcBef>
              <a:spcAft>
                <a:spcPts val="0"/>
              </a:spcAft>
              <a:buClr>
                <a:srgbClr val="000000"/>
              </a:buClr>
              <a:buSzPts val="1100"/>
              <a:buFont typeface="Arial"/>
              <a:buNone/>
            </a:pPr>
            <a:r>
              <a:rPr b="0" i="0" lang="it-IT" sz="1800" u="none" cap="none" strike="noStrike">
                <a:solidFill>
                  <a:schemeClr val="dk1"/>
                </a:solidFill>
                <a:latin typeface="Arial Black"/>
                <a:ea typeface="Arial Black"/>
                <a:cs typeface="Arial Black"/>
                <a:sym typeface="Arial Black"/>
              </a:rPr>
              <a:t>FINAL</a:t>
            </a:r>
            <a:r>
              <a:rPr lang="it-IT" sz="1800">
                <a:solidFill>
                  <a:schemeClr val="dk1"/>
                </a:solidFill>
                <a:latin typeface="Arial Black"/>
                <a:ea typeface="Arial Black"/>
                <a:cs typeface="Arial Black"/>
                <a:sym typeface="Arial Black"/>
              </a:rPr>
              <a:t> </a:t>
            </a:r>
            <a:r>
              <a:rPr b="0" i="0" lang="it-IT" sz="1800" u="none" cap="none" strike="noStrike">
                <a:solidFill>
                  <a:schemeClr val="dk1"/>
                </a:solidFill>
                <a:latin typeface="Arial Black"/>
                <a:ea typeface="Arial Black"/>
                <a:cs typeface="Arial Black"/>
                <a:sym typeface="Arial Black"/>
              </a:rPr>
              <a:t>PAYMENT</a:t>
            </a:r>
            <a:endParaRPr b="0" i="0" sz="1800" u="none" cap="none" strike="noStrike">
              <a:solidFill>
                <a:schemeClr val="dk1"/>
              </a:solidFill>
              <a:latin typeface="Arial Black"/>
              <a:ea typeface="Arial Black"/>
              <a:cs typeface="Arial Black"/>
              <a:sym typeface="Arial Black"/>
            </a:endParaRPr>
          </a:p>
        </p:txBody>
      </p:sp>
      <p:pic>
        <p:nvPicPr>
          <p:cNvPr id="208" name="Google Shape;208;p10"/>
          <p:cNvPicPr preferRelativeResize="0"/>
          <p:nvPr/>
        </p:nvPicPr>
        <p:blipFill rotWithShape="1">
          <a:blip r:embed="rId6">
            <a:alphaModFix/>
          </a:blip>
          <a:srcRect b="0" l="0" r="0" t="0"/>
          <a:stretch/>
        </p:blipFill>
        <p:spPr>
          <a:xfrm>
            <a:off x="902771" y="271429"/>
            <a:ext cx="1050925" cy="10454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2021-04-10T17:15:23Z</dcterms:created>
  <dc:creator>SegretariatoIAI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2021-03-04T00:00:00Z</vt:filetime>
  </property>
  <property fmtid="{D5CDD505-2E9C-101B-9397-08002B2CF9AE}" pid="3" name="Creator">
    <vt:lpwstr>Adobe InDesign 16.1 (Windows)</vt:lpwstr>
  </property>
  <property fmtid="{D5CDD505-2E9C-101B-9397-08002B2CF9AE}" pid="4" name="LastSaved">
    <vt:filetime>2021-04-10T00:00:00Z</vt:filetime>
  </property>
</Properties>
</file>