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0" r:id="rId2"/>
    <p:sldMasterId id="2147483662" r:id="rId3"/>
    <p:sldMasterId id="2147483665" r:id="rId4"/>
    <p:sldMasterId id="2147483675" r:id="rId5"/>
    <p:sldMasterId id="2147483687" r:id="rId6"/>
    <p:sldMasterId id="2147483696" r:id="rId7"/>
    <p:sldMasterId id="2147483704" r:id="rId8"/>
    <p:sldMasterId id="2147483713" r:id="rId9"/>
  </p:sldMasterIdLst>
  <p:notesMasterIdLst>
    <p:notesMasterId r:id="rId50"/>
  </p:notesMasterIdLst>
  <p:handoutMasterIdLst>
    <p:handoutMasterId r:id="rId51"/>
  </p:handoutMasterIdLst>
  <p:sldIdLst>
    <p:sldId id="350" r:id="rId10"/>
    <p:sldId id="339" r:id="rId11"/>
    <p:sldId id="341" r:id="rId12"/>
    <p:sldId id="342" r:id="rId13"/>
    <p:sldId id="343" r:id="rId14"/>
    <p:sldId id="280" r:id="rId15"/>
    <p:sldId id="336" r:id="rId16"/>
    <p:sldId id="337" r:id="rId17"/>
    <p:sldId id="338" r:id="rId18"/>
    <p:sldId id="282" r:id="rId19"/>
    <p:sldId id="266" r:id="rId20"/>
    <p:sldId id="281" r:id="rId21"/>
    <p:sldId id="268" r:id="rId22"/>
    <p:sldId id="269" r:id="rId23"/>
    <p:sldId id="270" r:id="rId24"/>
    <p:sldId id="271" r:id="rId25"/>
    <p:sldId id="285" r:id="rId26"/>
    <p:sldId id="286" r:id="rId27"/>
    <p:sldId id="287" r:id="rId28"/>
    <p:sldId id="288" r:id="rId29"/>
    <p:sldId id="289" r:id="rId30"/>
    <p:sldId id="313" r:id="rId31"/>
    <p:sldId id="314" r:id="rId32"/>
    <p:sldId id="315" r:id="rId33"/>
    <p:sldId id="317" r:id="rId34"/>
    <p:sldId id="318" r:id="rId35"/>
    <p:sldId id="320" r:id="rId36"/>
    <p:sldId id="321" r:id="rId37"/>
    <p:sldId id="322" r:id="rId38"/>
    <p:sldId id="323" r:id="rId39"/>
    <p:sldId id="324" r:id="rId40"/>
    <p:sldId id="333" r:id="rId41"/>
    <p:sldId id="344" r:id="rId42"/>
    <p:sldId id="345" r:id="rId43"/>
    <p:sldId id="334" r:id="rId44"/>
    <p:sldId id="335" r:id="rId45"/>
    <p:sldId id="346" r:id="rId46"/>
    <p:sldId id="347" r:id="rId47"/>
    <p:sldId id="348" r:id="rId48"/>
    <p:sldId id="349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86"/>
    <a:srgbClr val="13428D"/>
    <a:srgbClr val="C01E56"/>
    <a:srgbClr val="FFD017"/>
    <a:srgbClr val="FFE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2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97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0C4BA8FD-8FB2-3943-BF65-4839D2D96A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F549038-2B09-4F4A-B86C-2A858BD86C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5AD61-05CA-8146-A98A-BB6C9914E88E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73B7DB-9E18-504A-9F11-64E179D69F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386590-1A1E-A84A-8978-A315850B1C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C92D3-F127-DF48-9C18-C0EBE4143A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929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4D6D6-5500-354D-8907-6AF54AC5D4A1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E4C11-4732-7F42-84FD-021C716FA7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1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dfgsdgadfgadgfsdgfdfgadfg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4C11-4732-7F42-84FD-021C716FA7F9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5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4C11-4732-7F42-84FD-021C716FA7F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796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6" name="Google Shape;48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4C11-4732-7F42-84FD-021C716FA7F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09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8" name="Google Shape;57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7" name="Google Shape;58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8" name="Google Shape;71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80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3" name="Google Shape;1053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336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51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4425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9" name="Google Shape;6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5843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642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E4C11-4732-7F42-84FD-021C716FA7F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19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E4C11-4732-7F42-84FD-021C716FA7F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9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E4C11-4732-7F42-84FD-021C716FA7F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56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11998-EF3D-9E4C-BD8F-724DD1797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E13EA4-CD0D-E848-8993-1065E6765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50D61E-C7D0-DB42-8E89-60AFA695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37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 userDrawn="1"/>
        </p:nvGrpSpPr>
        <p:grpSpPr bwMode="auto">
          <a:xfrm>
            <a:off x="0" y="0"/>
            <a:ext cx="1551517" cy="5511800"/>
            <a:chOff x="0" y="0"/>
            <a:chExt cx="733" cy="3472"/>
          </a:xfrm>
        </p:grpSpPr>
        <p:sp>
          <p:nvSpPr>
            <p:cNvPr id="5" name="AutoShape 18"/>
            <p:cNvSpPr>
              <a:spLocks noChangeArrowheads="1"/>
            </p:cNvSpPr>
            <p:nvPr userDrawn="1"/>
          </p:nvSpPr>
          <p:spPr bwMode="gray">
            <a:xfrm flipV="1">
              <a:off x="0" y="0"/>
              <a:ext cx="733" cy="3472"/>
            </a:xfrm>
            <a:prstGeom prst="rtTriangle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it-IT">
                <a:solidFill>
                  <a:srgbClr val="6D838E"/>
                </a:solidFill>
              </a:endParaRPr>
            </a:p>
          </p:txBody>
        </p:sp>
        <p:pic>
          <p:nvPicPr>
            <p:cNvPr id="6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44"/>
              <a:ext cx="441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2828925"/>
            <a:ext cx="1322917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Placeholder 1"/>
          <p:cNvSpPr>
            <a:spLocks noGrp="1"/>
          </p:cNvSpPr>
          <p:nvPr>
            <p:ph type="ctrTitle"/>
          </p:nvPr>
        </p:nvSpPr>
        <p:spPr>
          <a:xfrm>
            <a:off x="821268" y="663608"/>
            <a:ext cx="10761133" cy="1470025"/>
          </a:xfrm>
        </p:spPr>
        <p:txBody>
          <a:bodyPr/>
          <a:lstStyle>
            <a:lvl1pPr>
              <a:defRPr sz="3500" b="0"/>
            </a:lvl1pPr>
          </a:lstStyle>
          <a:p>
            <a:pPr lvl="0"/>
            <a:r>
              <a:rPr lang="fr-FR" noProof="0"/>
              <a:t>Click to edit Master title style</a:t>
            </a:r>
          </a:p>
        </p:txBody>
      </p:sp>
      <p:sp>
        <p:nvSpPr>
          <p:cNvPr id="51204" name="Text Placeholder 2"/>
          <p:cNvSpPr>
            <a:spLocks noGrp="1"/>
          </p:cNvSpPr>
          <p:nvPr>
            <p:ph type="subTitle" idx="1"/>
          </p:nvPr>
        </p:nvSpPr>
        <p:spPr>
          <a:xfrm>
            <a:off x="821268" y="2438400"/>
            <a:ext cx="10761133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5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775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C75DC-74E9-5F46-A383-954353980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Fare clic per modificare il titolo della sezione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495EC4-130B-574B-BA96-D3DA84187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38413"/>
            <a:ext cx="10515600" cy="2014537"/>
          </a:xfrm>
        </p:spPr>
        <p:txBody>
          <a:bodyPr/>
          <a:lstStyle>
            <a:lvl1pPr>
              <a:defRPr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il sottotitolo della sezione</a:t>
            </a:r>
          </a:p>
        </p:txBody>
      </p:sp>
    </p:spTree>
    <p:extLst>
      <p:ext uri="{BB962C8B-B14F-4D97-AF65-F5344CB8AC3E}">
        <p14:creationId xmlns:p14="http://schemas.microsoft.com/office/powerpoint/2010/main" val="355170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11998-EF3D-9E4C-BD8F-724DD1797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E13EA4-CD0D-E848-8993-1065E6765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50D61E-C7D0-DB42-8E89-60AFA695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15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F5657-8377-B147-8B1A-971A1A63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690158"/>
            <a:ext cx="10823713" cy="132556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DFC3B5-3403-8A48-B36F-9A90C063F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EA43E-CD03-FA46-AB67-7B54DA5D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396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806D6-9EA1-2E4F-9A38-739B3C48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5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E9797-3522-A946-8B84-23ABE426F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4451EF-809B-5144-B5F7-71247AB3C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515BF0-A45B-1547-84F0-50F9C4AB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77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12ADE4-F53D-4049-BAA6-49449A27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5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7EB365-EF95-2841-890A-4EFE9ED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73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90B27D-8227-7448-9ABF-1852E96E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93C01D-42E5-3A45-8590-0ECE2D4D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324295-210A-3D4A-8817-CE5B2FBB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660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CF8E2-851C-E54D-9D0E-2AF2BD43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FF23BD-789B-F146-8164-A0BD7E423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6D6677-E95B-9F4B-A684-5921108D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CA458C-357C-2141-9A11-9E58DB54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714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EBE81-3EC9-5A45-A8FE-443066F5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0F8E22-2655-4D4E-9AB3-823B3F09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5A6BFE-CB0B-6B46-97D8-D2373DFA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909283-DA1B-F040-8BDE-20758A9A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147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 userDrawn="1"/>
        </p:nvGrpSpPr>
        <p:grpSpPr bwMode="auto">
          <a:xfrm>
            <a:off x="0" y="0"/>
            <a:ext cx="1551517" cy="5511800"/>
            <a:chOff x="0" y="0"/>
            <a:chExt cx="733" cy="3472"/>
          </a:xfrm>
        </p:grpSpPr>
        <p:sp>
          <p:nvSpPr>
            <p:cNvPr id="5" name="AutoShape 18"/>
            <p:cNvSpPr>
              <a:spLocks noChangeArrowheads="1"/>
            </p:cNvSpPr>
            <p:nvPr userDrawn="1"/>
          </p:nvSpPr>
          <p:spPr bwMode="gray">
            <a:xfrm flipV="1">
              <a:off x="0" y="0"/>
              <a:ext cx="733" cy="3472"/>
            </a:xfrm>
            <a:prstGeom prst="rtTriangle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it-IT">
                <a:solidFill>
                  <a:srgbClr val="6D838E"/>
                </a:solidFill>
              </a:endParaRPr>
            </a:p>
          </p:txBody>
        </p:sp>
        <p:pic>
          <p:nvPicPr>
            <p:cNvPr id="6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44"/>
              <a:ext cx="441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2828925"/>
            <a:ext cx="1322917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Placeholder 1"/>
          <p:cNvSpPr>
            <a:spLocks noGrp="1"/>
          </p:cNvSpPr>
          <p:nvPr>
            <p:ph type="ctrTitle"/>
          </p:nvPr>
        </p:nvSpPr>
        <p:spPr>
          <a:xfrm>
            <a:off x="821268" y="663608"/>
            <a:ext cx="10761133" cy="1470025"/>
          </a:xfrm>
        </p:spPr>
        <p:txBody>
          <a:bodyPr/>
          <a:lstStyle>
            <a:lvl1pPr>
              <a:defRPr sz="3500" b="0"/>
            </a:lvl1pPr>
          </a:lstStyle>
          <a:p>
            <a:pPr lvl="0"/>
            <a:r>
              <a:rPr lang="fr-FR" noProof="0"/>
              <a:t>Click to edit Master title style</a:t>
            </a:r>
          </a:p>
        </p:txBody>
      </p:sp>
      <p:sp>
        <p:nvSpPr>
          <p:cNvPr id="51204" name="Text Placeholder 2"/>
          <p:cNvSpPr>
            <a:spLocks noGrp="1"/>
          </p:cNvSpPr>
          <p:nvPr>
            <p:ph type="subTitle" idx="1"/>
          </p:nvPr>
        </p:nvSpPr>
        <p:spPr>
          <a:xfrm>
            <a:off x="821268" y="2438400"/>
            <a:ext cx="10761133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5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717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F5657-8377-B147-8B1A-971A1A63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690158"/>
            <a:ext cx="10823713" cy="132556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DFC3B5-3403-8A48-B36F-9A90C063F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EA43E-CD03-FA46-AB67-7B54DA5D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617" y="6296582"/>
            <a:ext cx="956014" cy="365125"/>
          </a:xfrm>
        </p:spPr>
        <p:txBody>
          <a:bodyPr/>
          <a:lstStyle/>
          <a:p>
            <a:fld id="{3CF3C524-B7D7-3445-9D18-B3B8285D5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69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07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87" y="2743200"/>
            <a:ext cx="52789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478" y="2743200"/>
            <a:ext cx="52789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16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90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678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4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502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597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092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2117" y="990600"/>
            <a:ext cx="2690283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1269" y="990600"/>
            <a:ext cx="7867651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5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806D6-9EA1-2E4F-9A38-739B3C48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5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E9797-3522-A946-8B84-23ABE426F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4451EF-809B-5144-B5F7-71247AB3C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515BF0-A45B-1547-84F0-50F9C4AB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105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11998-EF3D-9E4C-BD8F-724DD1797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E13EA4-CD0D-E848-8993-1065E6765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50D61E-C7D0-DB42-8E89-60AFA695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030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F5657-8377-B147-8B1A-971A1A63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97" y="690172"/>
            <a:ext cx="10823713" cy="132556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DFC3B5-3403-8A48-B36F-9A90C063F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EA43E-CD03-FA46-AB67-7B54DA5D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626" y="6296596"/>
            <a:ext cx="956015" cy="365125"/>
          </a:xfrm>
        </p:spPr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10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806D6-9EA1-2E4F-9A38-739B3C48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7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E9797-3522-A946-8B84-23ABE426F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4451EF-809B-5144-B5F7-71247AB3C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515BF0-A45B-1547-84F0-50F9C4AB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404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12ADE4-F53D-4049-BAA6-49449A27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7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7EB365-EF95-2841-890A-4EFE9ED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796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90B27D-8227-7448-9ABF-1852E96E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93C01D-42E5-3A45-8590-0ECE2D4D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324295-210A-3D4A-8817-CE5B2FBB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331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CF8E2-851C-E54D-9D0E-2AF2BD43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FF23BD-789B-F146-8164-A0BD7E423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6D6677-E95B-9F4B-A684-5921108D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CA458C-357C-2141-9A11-9E58DB54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31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EBE81-3EC9-5A45-A8FE-443066F5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0F8E22-2655-4D4E-9AB3-823B3F09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5A6BFE-CB0B-6B46-97D8-D2373DFA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909283-DA1B-F040-8BDE-20758A9A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486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2"/>
          <p:cNvSpPr txBox="1">
            <a:spLocks noGrp="1"/>
          </p:cNvSpPr>
          <p:nvPr>
            <p:ph type="title"/>
          </p:nvPr>
        </p:nvSpPr>
        <p:spPr>
          <a:xfrm>
            <a:off x="530087" y="5254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2"/>
          <p:cNvSpPr txBox="1">
            <a:spLocks noGrp="1"/>
          </p:cNvSpPr>
          <p:nvPr>
            <p:ph type="body" idx="1"/>
          </p:nvPr>
        </p:nvSpPr>
        <p:spPr>
          <a:xfrm>
            <a:off x="838200" y="2538413"/>
            <a:ext cx="10515600" cy="20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1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2"/>
          <p:cNvSpPr txBox="1">
            <a:spLocks noGrp="1"/>
          </p:cNvSpPr>
          <p:nvPr>
            <p:ph type="title"/>
          </p:nvPr>
        </p:nvSpPr>
        <p:spPr>
          <a:xfrm>
            <a:off x="530087" y="5254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2"/>
          <p:cNvSpPr txBox="1">
            <a:spLocks noGrp="1"/>
          </p:cNvSpPr>
          <p:nvPr>
            <p:ph type="body" idx="1"/>
          </p:nvPr>
        </p:nvSpPr>
        <p:spPr>
          <a:xfrm>
            <a:off x="838200" y="2538413"/>
            <a:ext cx="10515600" cy="20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863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97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49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12ADE4-F53D-4049-BAA6-49449A27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5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7EB365-EF95-2841-890A-4EFE9ED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1879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8"/>
          <p:cNvSpPr txBox="1">
            <a:spLocks noGrp="1"/>
          </p:cNvSpPr>
          <p:nvPr>
            <p:ph type="title"/>
          </p:nvPr>
        </p:nvSpPr>
        <p:spPr>
          <a:xfrm>
            <a:off x="838200" y="69015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0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0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98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973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9"/>
          <p:cNvSpPr txBox="1">
            <a:spLocks noGrp="1"/>
          </p:cNvSpPr>
          <p:nvPr>
            <p:ph type="title"/>
          </p:nvPr>
        </p:nvSpPr>
        <p:spPr>
          <a:xfrm>
            <a:off x="838200" y="69015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9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831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2" name="Google Shape;52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53" name="Google Shape;53;p100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026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1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553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02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77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11998-EF3D-9E4C-BD8F-724DD1797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E13EA4-CD0D-E848-8993-1065E6765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50D61E-C7D0-DB42-8E89-60AFA695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097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F5657-8377-B147-8B1A-971A1A63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97" y="690172"/>
            <a:ext cx="10823713" cy="132556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DFC3B5-3403-8A48-B36F-9A90C063F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EA43E-CD03-FA46-AB67-7B54DA5D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2626" y="6296596"/>
            <a:ext cx="956015" cy="365125"/>
          </a:xfrm>
        </p:spPr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610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806D6-9EA1-2E4F-9A38-739B3C48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7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0E9797-3522-A946-8B84-23ABE426F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4451EF-809B-5144-B5F7-71247AB3C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0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515BF0-A45B-1547-84F0-50F9C4AB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25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12ADE4-F53D-4049-BAA6-49449A27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7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7EB365-EF95-2841-890A-4EFE9ED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015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90B27D-8227-7448-9ABF-1852E96E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93C01D-42E5-3A45-8590-0ECE2D4D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324295-210A-3D4A-8817-CE5B2FBB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50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90B27D-8227-7448-9ABF-1852E96E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93C01D-42E5-3A45-8590-0ECE2D4D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324295-210A-3D4A-8817-CE5B2FBB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3375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CF8E2-851C-E54D-9D0E-2AF2BD43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FF23BD-789B-F146-8164-A0BD7E423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6D6677-E95B-9F4B-A684-5921108D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CA458C-357C-2141-9A11-9E58DB54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335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EBE81-3EC9-5A45-A8FE-443066F5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0F8E22-2655-4D4E-9AB3-823B3F09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5A6BFE-CB0B-6B46-97D8-D2373DFA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909283-DA1B-F040-8BDE-20758A9A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633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C75DC-74E9-5F46-A383-954353980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Fare clic per modificare il titolo della sezione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495EC4-130B-574B-BA96-D3DA84187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38420"/>
            <a:ext cx="10515600" cy="2014537"/>
          </a:xfrm>
        </p:spPr>
        <p:txBody>
          <a:bodyPr/>
          <a:lstStyle>
            <a:lvl1pPr>
              <a:defRPr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il sottotitolo della sezione</a:t>
            </a:r>
          </a:p>
        </p:txBody>
      </p:sp>
    </p:spTree>
    <p:extLst>
      <p:ext uri="{BB962C8B-B14F-4D97-AF65-F5344CB8AC3E}">
        <p14:creationId xmlns:p14="http://schemas.microsoft.com/office/powerpoint/2010/main" val="3324015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C75DC-74E9-5F46-A383-954353980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Fare clic per modificare il titolo della presentazione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495EC4-130B-574B-BA96-D3DA84187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38420"/>
            <a:ext cx="10515600" cy="2014537"/>
          </a:xfrm>
        </p:spPr>
        <p:txBody>
          <a:bodyPr/>
          <a:lstStyle>
            <a:lvl1pPr>
              <a:defRPr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403806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1CF8E2-851C-E54D-9D0E-2AF2BD43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FF23BD-789B-F146-8164-A0BD7E423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6D6677-E95B-9F4B-A684-5921108D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CA458C-357C-2141-9A11-9E58DB54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86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EBE81-3EC9-5A45-A8FE-443066F5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0F8E22-2655-4D4E-9AB3-823B3F09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5A6BFE-CB0B-6B46-97D8-D2373DFA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909283-DA1B-F040-8BDE-20758A9A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33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2"/>
          <p:cNvSpPr txBox="1">
            <a:spLocks noGrp="1"/>
          </p:cNvSpPr>
          <p:nvPr>
            <p:ph type="title"/>
          </p:nvPr>
        </p:nvSpPr>
        <p:spPr>
          <a:xfrm>
            <a:off x="530087" y="5254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2"/>
          <p:cNvSpPr txBox="1">
            <a:spLocks noGrp="1"/>
          </p:cNvSpPr>
          <p:nvPr>
            <p:ph type="body" idx="1"/>
          </p:nvPr>
        </p:nvSpPr>
        <p:spPr>
          <a:xfrm>
            <a:off x="838200" y="2538413"/>
            <a:ext cx="10515600" cy="201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81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C75DC-74E9-5F46-A383-954353980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Fare clic per modificare il titolo della presentazione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495EC4-130B-574B-BA96-D3DA84187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38413"/>
            <a:ext cx="10515600" cy="2014537"/>
          </a:xfrm>
        </p:spPr>
        <p:txBody>
          <a:bodyPr/>
          <a:lstStyle>
            <a:lvl1pPr>
              <a:defRPr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it-IT" dirty="0"/>
              <a:t>Fare clic per modificare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261072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34A913-7713-6147-8A83-7233019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087" y="2351315"/>
            <a:ext cx="10823713" cy="30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E20AA75-73DA-E141-AD7D-BB20ED24F412}"/>
              </a:ext>
            </a:extLst>
          </p:cNvPr>
          <p:cNvSpPr/>
          <p:nvPr userDrawn="1"/>
        </p:nvSpPr>
        <p:spPr>
          <a:xfrm>
            <a:off x="7712766" y="6205819"/>
            <a:ext cx="457200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22DEA-DA80-F04F-BC0C-F919C1B980D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0" y="7262"/>
            <a:ext cx="12192000" cy="6858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3F59FE-39B2-944F-9708-EA58C30E5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342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CF3C524-B7D7-3445-9D18-B3B8285D5AC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Segnaposto titolo 10">
            <a:extLst>
              <a:ext uri="{FF2B5EF4-FFF2-40B4-BE49-F238E27FC236}">
                <a16:creationId xmlns:a16="http://schemas.microsoft.com/office/drawing/2014/main" id="{DD3DE661-F51A-4F40-8112-B1497386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5254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7239405-C7BB-8347-8BC3-05B26DCBFE4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8201" y="6236677"/>
            <a:ext cx="1062378" cy="6285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8D1FDF-D875-3146-A31F-A1EBFF1220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4692291" y="6297663"/>
            <a:ext cx="2191192" cy="5267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8963151-0AB8-4A4D-AF71-D1E21B3D13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25743" y="6369957"/>
            <a:ext cx="1316589" cy="4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9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6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3886"/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194974A8-5983-464C-BCEB-115F3BF80AE0}"/>
              </a:ext>
            </a:extLst>
          </p:cNvPr>
          <p:cNvGrpSpPr/>
          <p:nvPr userDrawn="1"/>
        </p:nvGrpSpPr>
        <p:grpSpPr>
          <a:xfrm>
            <a:off x="9939" y="9939"/>
            <a:ext cx="12192000" cy="6860172"/>
            <a:chOff x="0" y="9939"/>
            <a:chExt cx="12192000" cy="686017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F52F74C-871D-6B42-889B-DF9261864A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0" y="9939"/>
              <a:ext cx="12192000" cy="6848061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2217EE4D-FA40-E441-92E7-4803E84C94A8}"/>
                </a:ext>
              </a:extLst>
            </p:cNvPr>
            <p:cNvSpPr/>
            <p:nvPr userDrawn="1"/>
          </p:nvSpPr>
          <p:spPr>
            <a:xfrm>
              <a:off x="5436704" y="6824392"/>
              <a:ext cx="1321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8CF680-2DF9-9640-ACBD-F858CFCE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il titolo della presentazione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F2B09B-E5B8-9B46-89BA-AA752EFBD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8328"/>
            <a:ext cx="10515600" cy="229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il sottotitolo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FCD9D8-AABF-0443-A0F2-2C1D4CC9BE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870200" cy="2870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1D29605-F95F-EF4A-A26E-54D0FCE666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201" y="6236677"/>
            <a:ext cx="1062378" cy="6285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7E2435-6670-344C-8B76-B4950C54D5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692291" y="6297663"/>
            <a:ext cx="2191192" cy="5267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498E68C-8C94-614E-8C10-0AA7328355D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425743" y="6369957"/>
            <a:ext cx="1316589" cy="4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0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Segoe UI" panose="020B0502040204020203" pitchFamily="34" charset="0"/>
          <a:ea typeface="Open Sans ExtraBold" panose="020B0606030504020204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1" kern="1200">
          <a:solidFill>
            <a:schemeClr val="bg1"/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799CE25-FE82-AD48-B736-E5A2D92B7434}"/>
              </a:ext>
            </a:extLst>
          </p:cNvPr>
          <p:cNvSpPr/>
          <p:nvPr userDrawn="1"/>
        </p:nvSpPr>
        <p:spPr>
          <a:xfrm>
            <a:off x="0" y="0"/>
            <a:ext cx="12192000" cy="6154615"/>
          </a:xfrm>
          <a:prstGeom prst="rect">
            <a:avLst/>
          </a:prstGeom>
          <a:gradFill flip="none" rotWithShape="1">
            <a:gsLst>
              <a:gs pos="1000">
                <a:schemeClr val="bg1">
                  <a:lumMod val="85000"/>
                </a:schemeClr>
              </a:gs>
              <a:gs pos="3400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4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8CF680-2DF9-9640-ACBD-F858CFCE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6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il titolo della sezione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F2B09B-E5B8-9B46-89BA-AA752EFBD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8328"/>
            <a:ext cx="10515600" cy="229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il sottotitolo della sezione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FCD9D8-AABF-0443-A0F2-2C1D4CC9B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870200" cy="2870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1D29605-F95F-EF4A-A26E-54D0FCE66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1" y="6236677"/>
            <a:ext cx="1062378" cy="6285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7E2435-6670-344C-8B76-B4950C54D5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692291" y="6297663"/>
            <a:ext cx="2191192" cy="5267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498E68C-8C94-614E-8C10-0AA7328355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25743" y="6369957"/>
            <a:ext cx="1316589" cy="4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6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428D"/>
          </a:solidFill>
          <a:latin typeface="Segoe UI" panose="020B0502040204020203" pitchFamily="34" charset="0"/>
          <a:ea typeface="Open Sans ExtraBold" panose="020B0606030504020204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1" kern="1200">
          <a:solidFill>
            <a:srgbClr val="13428D"/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34A913-7713-6147-8A83-7233019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087" y="2351315"/>
            <a:ext cx="10823713" cy="30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E20AA75-73DA-E141-AD7D-BB20ED24F412}"/>
              </a:ext>
            </a:extLst>
          </p:cNvPr>
          <p:cNvSpPr/>
          <p:nvPr userDrawn="1"/>
        </p:nvSpPr>
        <p:spPr>
          <a:xfrm>
            <a:off x="7712766" y="6205819"/>
            <a:ext cx="457200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Immagine 4" descr="Immagine che contiene testo, screenshot, elettronico, schermo&#10;&#10;Descrizione generata automaticamente">
            <a:extLst>
              <a:ext uri="{FF2B5EF4-FFF2-40B4-BE49-F238E27FC236}">
                <a16:creationId xmlns:a16="http://schemas.microsoft.com/office/drawing/2014/main" id="{F2E22DEA-DA80-F04F-BC0C-F919C1B980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3F59FE-39B2-944F-9708-EA58C30E5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5431" y="62965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342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CF3C524-B7D7-3445-9D18-B3B8285D5AC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80CB6C2-42CB-8245-9E61-D9D12994F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gnaposto titolo 10">
            <a:extLst>
              <a:ext uri="{FF2B5EF4-FFF2-40B4-BE49-F238E27FC236}">
                <a16:creationId xmlns:a16="http://schemas.microsoft.com/office/drawing/2014/main" id="{DD3DE661-F51A-4F40-8112-B1497386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5254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2268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3886"/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0" y="0"/>
            <a:ext cx="1551517" cy="5511800"/>
            <a:chOff x="0" y="0"/>
            <a:chExt cx="733" cy="3472"/>
          </a:xfrm>
        </p:grpSpPr>
        <p:sp>
          <p:nvSpPr>
            <p:cNvPr id="1029" name="AutoShape 15"/>
            <p:cNvSpPr>
              <a:spLocks noChangeArrowheads="1"/>
            </p:cNvSpPr>
            <p:nvPr userDrawn="1"/>
          </p:nvSpPr>
          <p:spPr bwMode="gray">
            <a:xfrm flipV="1">
              <a:off x="0" y="0"/>
              <a:ext cx="733" cy="3472"/>
            </a:xfrm>
            <a:prstGeom prst="rtTriangle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it-IT">
                <a:solidFill>
                  <a:srgbClr val="6D838E"/>
                </a:solidFill>
              </a:endParaRPr>
            </a:p>
          </p:txBody>
        </p:sp>
        <p:pic>
          <p:nvPicPr>
            <p:cNvPr id="1030" name="Picture 10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44"/>
              <a:ext cx="441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821268" y="990600"/>
            <a:ext cx="107611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821268" y="2743200"/>
            <a:ext cx="1076113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35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34A913-7713-6147-8A83-7233019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097" y="2351315"/>
            <a:ext cx="10823713" cy="30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E20AA75-73DA-E141-AD7D-BB20ED24F412}"/>
              </a:ext>
            </a:extLst>
          </p:cNvPr>
          <p:cNvSpPr/>
          <p:nvPr/>
        </p:nvSpPr>
        <p:spPr>
          <a:xfrm>
            <a:off x="7712767" y="6205819"/>
            <a:ext cx="457200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22DEA-DA80-F04F-BC0C-F919C1B98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7262"/>
            <a:ext cx="12192000" cy="6858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3F59FE-39B2-944F-9708-EA58C30E5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296596"/>
            <a:ext cx="604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342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CF3C524-B7D7-3445-9D18-B3B8285D5AC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Segnaposto titolo 10">
            <a:extLst>
              <a:ext uri="{FF2B5EF4-FFF2-40B4-BE49-F238E27FC236}">
                <a16:creationId xmlns:a16="http://schemas.microsoft.com/office/drawing/2014/main" id="{DD3DE661-F51A-4F40-8112-B1497386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5254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7239405-C7BB-8347-8BC3-05B26DCBF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6236691"/>
            <a:ext cx="628585" cy="6285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8D1FDF-D875-3146-A31F-A1EBFF122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692291" y="6297677"/>
            <a:ext cx="2191192" cy="5267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8963151-0AB8-4A4D-AF71-D1E21B3D13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5744" y="6369971"/>
            <a:ext cx="1316589" cy="4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3886"/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0"/>
          <p:cNvSpPr txBox="1">
            <a:spLocks noGrp="1"/>
          </p:cNvSpPr>
          <p:nvPr>
            <p:ph type="body" idx="1"/>
          </p:nvPr>
        </p:nvSpPr>
        <p:spPr>
          <a:xfrm>
            <a:off x="530087" y="2351315"/>
            <a:ext cx="10823713" cy="30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90"/>
          <p:cNvSpPr/>
          <p:nvPr/>
        </p:nvSpPr>
        <p:spPr>
          <a:xfrm>
            <a:off x="7712766" y="6205819"/>
            <a:ext cx="457200" cy="5466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726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90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  <p:sp>
        <p:nvSpPr>
          <p:cNvPr id="27" name="Google Shape;27;p90"/>
          <p:cNvSpPr txBox="1">
            <a:spLocks noGrp="1"/>
          </p:cNvSpPr>
          <p:nvPr>
            <p:ph type="title"/>
          </p:nvPr>
        </p:nvSpPr>
        <p:spPr>
          <a:xfrm>
            <a:off x="530087" y="5254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  <a:defRPr sz="3600" b="1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Google Shape;28;p90"/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97" y="6236677"/>
            <a:ext cx="628585" cy="62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9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92291" y="6297663"/>
            <a:ext cx="2191192" cy="52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25743" y="6369957"/>
            <a:ext cx="1316589" cy="415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64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34A913-7713-6147-8A83-7233019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097" y="2351315"/>
            <a:ext cx="10823713" cy="30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E20AA75-73DA-E141-AD7D-BB20ED24F412}"/>
              </a:ext>
            </a:extLst>
          </p:cNvPr>
          <p:cNvSpPr/>
          <p:nvPr/>
        </p:nvSpPr>
        <p:spPr>
          <a:xfrm>
            <a:off x="7712767" y="6205819"/>
            <a:ext cx="457200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22DEA-DA80-F04F-BC0C-F919C1B98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7262"/>
            <a:ext cx="12192000" cy="6858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3F59FE-39B2-944F-9708-EA58C30E5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296596"/>
            <a:ext cx="604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342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CF3C524-B7D7-3445-9D18-B3B8285D5AC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Segnaposto titolo 10">
            <a:extLst>
              <a:ext uri="{FF2B5EF4-FFF2-40B4-BE49-F238E27FC236}">
                <a16:creationId xmlns:a16="http://schemas.microsoft.com/office/drawing/2014/main" id="{DD3DE661-F51A-4F40-8112-B1497386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5254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7239405-C7BB-8347-8BC3-05B26DCBF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6236691"/>
            <a:ext cx="628585" cy="6285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8D1FDF-D875-3146-A31F-A1EBFF122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692291" y="6297677"/>
            <a:ext cx="2191192" cy="5267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8963151-0AB8-4A4D-AF71-D1E21B3D13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5744" y="6369971"/>
            <a:ext cx="1316589" cy="4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3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3886"/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194974A8-5983-464C-BCEB-115F3BF80AE0}"/>
              </a:ext>
            </a:extLst>
          </p:cNvPr>
          <p:cNvGrpSpPr/>
          <p:nvPr/>
        </p:nvGrpSpPr>
        <p:grpSpPr>
          <a:xfrm>
            <a:off x="9939" y="9939"/>
            <a:ext cx="12192000" cy="6860172"/>
            <a:chOff x="0" y="9939"/>
            <a:chExt cx="12192000" cy="686017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F52F74C-871D-6B42-889B-DF9261864A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0" y="9939"/>
              <a:ext cx="12192000" cy="6848061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2217EE4D-FA40-E441-92E7-4803E84C94A8}"/>
                </a:ext>
              </a:extLst>
            </p:cNvPr>
            <p:cNvSpPr/>
            <p:nvPr userDrawn="1"/>
          </p:nvSpPr>
          <p:spPr>
            <a:xfrm>
              <a:off x="5436704" y="6824392"/>
              <a:ext cx="1321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8CF680-2DF9-9640-ACBD-F858CFCE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6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il titolo della presentazione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F2B09B-E5B8-9B46-89BA-AA752EFBD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8328"/>
            <a:ext cx="10515600" cy="229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il sottotitolo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FCD9D8-AABF-0443-A0F2-2C1D4CC9B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70200" cy="2870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1D29605-F95F-EF4A-A26E-54D0FCE66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6236691"/>
            <a:ext cx="628585" cy="6285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7E2435-6670-344C-8B76-B4950C54D5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92291" y="6297677"/>
            <a:ext cx="2191192" cy="5267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498E68C-8C94-614E-8C10-0AA732835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5744" y="6369971"/>
            <a:ext cx="1316589" cy="4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3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Segoe UI" panose="020B0502040204020203" pitchFamily="34" charset="0"/>
          <a:ea typeface="Open Sans ExtraBold" panose="020B0606030504020204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1" kern="1200">
          <a:solidFill>
            <a:schemeClr val="bg1"/>
          </a:soli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19" Type="http://schemas.openxmlformats.org/officeDocument/2006/relationships/image" Target="../media/image45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1.png"/><Relationship Id="rId5" Type="http://schemas.openxmlformats.org/officeDocument/2006/relationships/image" Target="../media/image63.png"/><Relationship Id="rId10" Type="http://schemas.openxmlformats.org/officeDocument/2006/relationships/image" Target="../media/image73.png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65.png"/><Relationship Id="rId5" Type="http://schemas.openxmlformats.org/officeDocument/2006/relationships/image" Target="../media/image72.png"/><Relationship Id="rId10" Type="http://schemas.openxmlformats.org/officeDocument/2006/relationships/image" Target="../media/image64.png"/><Relationship Id="rId4" Type="http://schemas.openxmlformats.org/officeDocument/2006/relationships/image" Target="../media/image79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75.svg"/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0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EURES-TMS@anpal.gov.it" TargetMode="Externa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zT-A2H_mtE&amp;list=PLW_7qQldJBjCCTQXVtECHnU5AFChTCvTq&amp;index=5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7.JPG"/><Relationship Id="rId12" Type="http://schemas.openxmlformats.org/officeDocument/2006/relationships/hyperlink" Target="https://www.youtube.com/watch?v=zmKXOu65FjU&amp;index=6&amp;list=PLW_7qQldJBjCCTQXVtECHnU5AFChTCvTq" TargetMode="External"/><Relationship Id="rId2" Type="http://schemas.openxmlformats.org/officeDocument/2006/relationships/hyperlink" Target="https://www.youtube.com/watch?v=wlhlX1XM778&amp;list=PLW_7qQldJBjCCTQXVtECHnU5AFChTCvTq&amp;index=1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youtube.com/watch?v=pcmoSXAdfvU&amp;list=PLW_7qQldJBjCCTQXVtECHnU5AFChTCvTq&amp;index=3" TargetMode="External"/><Relationship Id="rId11" Type="http://schemas.openxmlformats.org/officeDocument/2006/relationships/image" Target="../media/image19.jpeg"/><Relationship Id="rId5" Type="http://schemas.openxmlformats.org/officeDocument/2006/relationships/image" Target="../media/image16.jpeg"/><Relationship Id="rId15" Type="http://schemas.openxmlformats.org/officeDocument/2006/relationships/image" Target="../media/image13.jpeg"/><Relationship Id="rId10" Type="http://schemas.openxmlformats.org/officeDocument/2006/relationships/hyperlink" Target="https://www.youtube.com/watch?v=Vto9eSK8m4o&amp;list=PLW_7qQldJBjCCTQXVtECHnU5AFChTCvTq&amp;index=4" TargetMode="External"/><Relationship Id="rId4" Type="http://schemas.openxmlformats.org/officeDocument/2006/relationships/hyperlink" Target="https://www.youtube.com/watch?v=Pc5SIf_zp8s&amp;index=2&amp;list=PLW_7qQldJBjCCTQXVtECHnU5AFChTCvTq" TargetMode="External"/><Relationship Id="rId9" Type="http://schemas.openxmlformats.org/officeDocument/2006/relationships/image" Target="../media/image18.jpeg"/><Relationship Id="rId1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5">
            <a:extLst>
              <a:ext uri="{FF2B5EF4-FFF2-40B4-BE49-F238E27FC236}">
                <a16:creationId xmlns:a16="http://schemas.microsoft.com/office/drawing/2014/main" id="{7EBE5BED-B129-4B48-BD56-1BACE74F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64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EURES </a:t>
            </a:r>
            <a:r>
              <a:rPr lang="it-IT" dirty="0" err="1"/>
              <a:t>Targeted</a:t>
            </a:r>
            <a:r>
              <a:rPr lang="it-IT" dirty="0"/>
              <a:t> </a:t>
            </a:r>
            <a:r>
              <a:rPr lang="it-IT" dirty="0" err="1"/>
              <a:t>Mobility</a:t>
            </a:r>
            <a:r>
              <a:rPr lang="it-IT" dirty="0"/>
              <a:t> </a:t>
            </a:r>
            <a:r>
              <a:rPr lang="it-IT" dirty="0" err="1"/>
              <a:t>Scheme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(EURES TMS)</a:t>
            </a:r>
            <a:br>
              <a:rPr lang="it-IT" sz="2200" dirty="0"/>
            </a:br>
            <a:br>
              <a:rPr lang="it-IT" sz="2200" dirty="0"/>
            </a:br>
            <a:r>
              <a:rPr lang="it-IT" sz="2400" dirty="0"/>
              <a:t>15 March 2021- 14 March 2023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503574E2-E17E-EB47-8A63-81A5C53D4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56452"/>
            <a:ext cx="10515600" cy="2936186"/>
          </a:xfrm>
        </p:spPr>
        <p:txBody>
          <a:bodyPr>
            <a:noAutofit/>
          </a:bodyPr>
          <a:lstStyle/>
          <a:p>
            <a:r>
              <a:rPr lang="it-IT" sz="2400" dirty="0"/>
              <a:t>EURES ITALY </a:t>
            </a:r>
            <a:r>
              <a:rPr lang="it-IT" sz="2400" dirty="0" err="1"/>
              <a:t>Employers</a:t>
            </a:r>
            <a:r>
              <a:rPr lang="it-IT" sz="2400" dirty="0"/>
              <a:t>’ Day</a:t>
            </a:r>
          </a:p>
          <a:p>
            <a:r>
              <a:rPr lang="it-IT" sz="2400" dirty="0"/>
              <a:t>02.12.2021</a:t>
            </a:r>
          </a:p>
          <a:p>
            <a:pPr algn="r"/>
            <a:r>
              <a:rPr lang="it-IT" sz="2000" i="0" dirty="0"/>
              <a:t>Germana Monaldi</a:t>
            </a:r>
          </a:p>
          <a:p>
            <a:pPr algn="r"/>
            <a:r>
              <a:rPr lang="it-IT" sz="2000" dirty="0"/>
              <a:t>EURES TMS </a:t>
            </a:r>
            <a:r>
              <a:rPr lang="it-IT" sz="2000" dirty="0" err="1"/>
              <a:t>Operational</a:t>
            </a:r>
            <a:r>
              <a:rPr lang="it-IT" sz="2000" dirty="0"/>
              <a:t> manager</a:t>
            </a:r>
          </a:p>
          <a:p>
            <a:pPr algn="r"/>
            <a:r>
              <a:rPr lang="it-IT" sz="2000" dirty="0"/>
              <a:t>ANPAL</a:t>
            </a:r>
          </a:p>
        </p:txBody>
      </p:sp>
    </p:spTree>
    <p:extLst>
      <p:ext uri="{BB962C8B-B14F-4D97-AF65-F5344CB8AC3E}">
        <p14:creationId xmlns:p14="http://schemas.microsoft.com/office/powerpoint/2010/main" val="473801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"/>
          <p:cNvSpPr txBox="1"/>
          <p:nvPr/>
        </p:nvSpPr>
        <p:spPr>
          <a:xfrm>
            <a:off x="776156" y="3038493"/>
            <a:ext cx="4413750" cy="29928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 dirty="0">
                <a:solidFill>
                  <a:srgbClr val="C01E5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Co-</a:t>
            </a:r>
            <a:r>
              <a:rPr lang="it-IT" b="1" dirty="0" err="1">
                <a:solidFill>
                  <a:srgbClr val="C01E5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applicant</a:t>
            </a:r>
            <a:endParaRPr b="1" dirty="0">
              <a:solidFill>
                <a:srgbClr val="C01E5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>
              <a:lnSpc>
                <a:spcPct val="114000"/>
              </a:lnSpc>
            </a:pP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CLL (BE), CMRC (IT), Dian (GR,)Eurodesk (IT), FGB (IT), </a:t>
            </a:r>
            <a:r>
              <a:rPr lang="it-IT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Uniroma</a:t>
            </a: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(IT), EURES Bulgaria, EURES Cyprus, EURES France, EURES The Netherlands, EURES Portugal, EURES Romania, EURES </a:t>
            </a:r>
            <a:r>
              <a:rPr lang="it-IT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Spain</a:t>
            </a:r>
            <a:endParaRPr lang="it-IT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>
              <a:lnSpc>
                <a:spcPct val="114000"/>
              </a:lnSpc>
            </a:pPr>
            <a:endParaRPr lang="it-IT" sz="24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>
              <a:lnSpc>
                <a:spcPct val="114000"/>
              </a:lnSpc>
            </a:pP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*Affiliate</a:t>
            </a:r>
            <a:endParaRPr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Capitale Lavoro</a:t>
            </a:r>
            <a:endParaRPr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256" name="Google Shape;256;p10"/>
          <p:cNvSpPr txBox="1">
            <a:spLocks noGrp="1"/>
          </p:cNvSpPr>
          <p:nvPr>
            <p:ph type="sldNum" idx="12"/>
          </p:nvPr>
        </p:nvSpPr>
        <p:spPr>
          <a:xfrm>
            <a:off x="11614152" y="6524304"/>
            <a:ext cx="709897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/>
            <a:fld id="{00000000-1234-1234-1234-123412341234}" type="slidenum">
              <a:rPr lang="it-IT"/>
              <a:pPr algn="ctr"/>
              <a:t>9</a:t>
            </a:fld>
            <a:endParaRPr/>
          </a:p>
        </p:txBody>
      </p:sp>
      <p:sp>
        <p:nvSpPr>
          <p:cNvPr id="263" name="Google Shape;263;p10"/>
          <p:cNvSpPr txBox="1"/>
          <p:nvPr/>
        </p:nvSpPr>
        <p:spPr>
          <a:xfrm>
            <a:off x="4053254" y="2129659"/>
            <a:ext cx="3217984" cy="738609"/>
          </a:xfrm>
          <a:prstGeom prst="rect">
            <a:avLst/>
          </a:prstGeom>
          <a:solidFill>
            <a:srgbClr val="FFE90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Tahoma"/>
              </a:rPr>
              <a:t>Lead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Tahoma"/>
              </a:rPr>
              <a:t>Applicant</a:t>
            </a:r>
            <a:endParaRPr sz="2000" b="1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Tahoma"/>
            </a:endParaRPr>
          </a:p>
          <a:p>
            <a:pPr algn="ctr"/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Tahoma"/>
              </a:rPr>
              <a:t>EURES Italia-ANPAL</a:t>
            </a:r>
            <a:endParaRPr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264" name="Google Shape;264;p10"/>
          <p:cNvSpPr txBox="1"/>
          <p:nvPr/>
        </p:nvSpPr>
        <p:spPr>
          <a:xfrm>
            <a:off x="5592726" y="3038493"/>
            <a:ext cx="6328503" cy="138622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>
              <a:lnSpc>
                <a:spcPct val="114000"/>
              </a:lnSpc>
            </a:pPr>
            <a:r>
              <a:rPr lang="it-IT" b="1" dirty="0">
                <a:solidFill>
                  <a:schemeClr val="accent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Associates</a:t>
            </a:r>
            <a:endParaRPr b="1" dirty="0">
              <a:solidFill>
                <a:schemeClr val="accent5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>
              <a:lnSpc>
                <a:spcPct val="114000"/>
              </a:lnSpc>
            </a:pP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EURES </a:t>
            </a:r>
            <a:r>
              <a:rPr lang="it-IT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Croatia</a:t>
            </a: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, EURES Malta,  </a:t>
            </a:r>
            <a:r>
              <a:rPr lang="it-IT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Employment</a:t>
            </a: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regional</a:t>
            </a: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centre DWUP (PL), </a:t>
            </a:r>
            <a:r>
              <a:rPr lang="it-IT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Regional</a:t>
            </a: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centre in </a:t>
            </a:r>
            <a:r>
              <a:rPr lang="it-IT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Olsztyn</a:t>
            </a:r>
            <a:r>
              <a:rPr lang="it-IT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(PL), Language Lab (IT), Unioncamere (IT),</a:t>
            </a:r>
            <a:endParaRPr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20338" y="200667"/>
            <a:ext cx="10657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The Partnership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0338" y="846998"/>
            <a:ext cx="11799064" cy="118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EURES offices, national and international public and private bodies,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language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schools, a University, a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representative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body, a EU network and the EURES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network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together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since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2015!</a:t>
            </a:r>
          </a:p>
        </p:txBody>
      </p:sp>
      <p:sp>
        <p:nvSpPr>
          <p:cNvPr id="8" name="Rettangolo 7"/>
          <p:cNvSpPr/>
          <p:nvPr/>
        </p:nvSpPr>
        <p:spPr>
          <a:xfrm>
            <a:off x="5514631" y="5229200"/>
            <a:ext cx="3216393" cy="408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it-IT" b="1" dirty="0">
                <a:solidFill>
                  <a:srgbClr val="C4006B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+ </a:t>
            </a:r>
            <a:r>
              <a:rPr lang="it-IT" b="1" dirty="0" err="1">
                <a:solidFill>
                  <a:srgbClr val="C4006B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All</a:t>
            </a:r>
            <a:r>
              <a:rPr lang="it-IT" b="1" dirty="0">
                <a:solidFill>
                  <a:srgbClr val="C4006B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b="1" dirty="0" err="1">
                <a:solidFill>
                  <a:srgbClr val="C4006B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Italian</a:t>
            </a:r>
            <a:r>
              <a:rPr lang="it-IT" b="1" dirty="0">
                <a:solidFill>
                  <a:srgbClr val="C4006B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EURES Network</a:t>
            </a:r>
          </a:p>
        </p:txBody>
      </p:sp>
      <p:pic>
        <p:nvPicPr>
          <p:cNvPr id="9" name="Immagine 8"/>
          <p:cNvPicPr/>
          <p:nvPr/>
        </p:nvPicPr>
        <p:blipFill rotWithShape="1">
          <a:blip r:embed="rId3"/>
          <a:srcRect t="90308" r="90958"/>
          <a:stretch/>
        </p:blipFill>
        <p:spPr bwMode="auto">
          <a:xfrm rot="435978">
            <a:off x="1317285" y="6362710"/>
            <a:ext cx="494394" cy="450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3578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4596" y="235687"/>
            <a:ext cx="10657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can </a:t>
            </a:r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apply</a:t>
            </a:r>
            <a:endParaRPr lang="it-IT" sz="3400" b="1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71397" y="1183685"/>
            <a:ext cx="4848539" cy="4852547"/>
          </a:xfrm>
          <a:prstGeom prst="rect">
            <a:avLst/>
          </a:prstGeom>
          <a:noFill/>
          <a:ln>
            <a:solidFill>
              <a:srgbClr val="C01E56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6D838E"/>
              </a:buClr>
            </a:pPr>
            <a:r>
              <a:rPr lang="it-IT" sz="2400" b="1" dirty="0" err="1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133" b="1" dirty="0">
              <a:solidFill>
                <a:srgbClr val="C01E56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D838E"/>
              </a:buClr>
            </a:pPr>
            <a:endParaRPr lang="it-IT" sz="2133" dirty="0">
              <a:solidFill>
                <a:srgbClr val="00388C"/>
              </a:solidFill>
              <a:latin typeface="Century Gothic" panose="020B0502020202020204" pitchFamily="34" charset="0"/>
            </a:endParaRPr>
          </a:p>
          <a:p>
            <a:pPr marL="457189" indent="-457189">
              <a:buClr>
                <a:srgbClr val="6D838E"/>
              </a:buClr>
              <a:buFont typeface="Wingdings 3" panose="05040102010807070707" pitchFamily="18" charset="2"/>
              <a:buChar char="*"/>
            </a:pP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Aged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over 18 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y.o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</a:p>
          <a:p>
            <a:pPr marL="457189" indent="-457189">
              <a:buClr>
                <a:srgbClr val="6D838E"/>
              </a:buClr>
              <a:buFont typeface="Wingdings 3" panose="05040102010807070707" pitchFamily="18" charset="2"/>
              <a:buChar char="*"/>
            </a:pPr>
            <a:endParaRPr lang="it-IT" sz="22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6D838E"/>
              </a:buClr>
              <a:buFont typeface="Wingdings 3" panose="05040102010807070707" pitchFamily="18" charset="2"/>
              <a:buChar char="*"/>
            </a:pP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EU 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resident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and 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citizen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+ 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Norway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and Iceland</a:t>
            </a:r>
          </a:p>
          <a:p>
            <a:pPr>
              <a:buClr>
                <a:srgbClr val="6D838E"/>
              </a:buClr>
            </a:pPr>
            <a:endParaRPr lang="it-IT" sz="22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6D838E"/>
              </a:buClr>
              <a:buFont typeface="Wingdings 3" panose="05040102010807070707" pitchFamily="18" charset="2"/>
              <a:buChar char="*"/>
            </a:pP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Third country 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nationals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with EU long-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term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resident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status in EU countries + </a:t>
            </a:r>
            <a:r>
              <a:rPr lang="it-IT" sz="22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Norway</a:t>
            </a: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and Iceland </a:t>
            </a:r>
            <a:b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it-IT" sz="22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endParaRPr lang="it-IT" sz="2200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800"/>
              </a:spcAft>
              <a:buClr>
                <a:srgbClr val="6D838E"/>
              </a:buClr>
            </a:pPr>
            <a:r>
              <a:rPr lang="it-IT" sz="2200" i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Interested</a:t>
            </a:r>
            <a:r>
              <a:rPr lang="it-IT" sz="2200" i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it-IT" sz="2200" i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moving</a:t>
            </a:r>
            <a:r>
              <a:rPr lang="it-IT" sz="2200" i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it-IT" sz="2200" i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another</a:t>
            </a:r>
            <a:r>
              <a:rPr lang="it-IT" sz="2200" i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country for a job, </a:t>
            </a:r>
            <a:r>
              <a:rPr lang="it-IT" sz="2200" i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apprenticeship</a:t>
            </a:r>
            <a:r>
              <a:rPr lang="it-IT" sz="2200" i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it-IT" sz="2200" i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traineeship</a:t>
            </a:r>
            <a:endParaRPr lang="it-IT" sz="2200" i="1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80043" y="1183685"/>
            <a:ext cx="4848539" cy="5340821"/>
          </a:xfrm>
          <a:prstGeom prst="rect">
            <a:avLst/>
          </a:prstGeom>
          <a:noFill/>
          <a:ln>
            <a:solidFill>
              <a:srgbClr val="009EA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9EA0"/>
              </a:buClr>
            </a:pPr>
            <a:r>
              <a:rPr lang="it-IT" sz="2400" b="1" dirty="0" err="1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endParaRPr lang="it-IT" sz="2400" b="1" dirty="0">
              <a:solidFill>
                <a:srgbClr val="009E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009EA0"/>
              </a:buClr>
            </a:pPr>
            <a:endParaRPr lang="it-IT" sz="2400" b="1" dirty="0">
              <a:solidFill>
                <a:srgbClr val="009E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SMEs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large size organisations, profit and no-profit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ones</a:t>
            </a:r>
            <a:endParaRPr lang="it-IT" sz="22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endParaRPr lang="it-IT" sz="22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lnSpc>
                <a:spcPct val="107000"/>
              </a:lnSpc>
              <a:spcAft>
                <a:spcPts val="800"/>
              </a:spcAft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registered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office in one of the EU +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Norway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Iceland countries </a:t>
            </a:r>
          </a:p>
          <a:p>
            <a:pPr marL="457189" indent="-457189">
              <a:lnSpc>
                <a:spcPct val="107000"/>
              </a:lnSpc>
              <a:spcAft>
                <a:spcPts val="800"/>
              </a:spcAft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compliance with national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legislation</a:t>
            </a:r>
            <a:endParaRPr lang="it-IT" sz="22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009EA0"/>
              </a:buClr>
            </a:pPr>
            <a:r>
              <a:rPr lang="it-IT" sz="2200" i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offering</a:t>
            </a:r>
            <a:r>
              <a:rPr lang="it-IT" sz="2200" i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…</a:t>
            </a:r>
          </a:p>
          <a:p>
            <a:pPr marL="457189" indent="-457189">
              <a:spcAft>
                <a:spcPts val="800"/>
              </a:spcAft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Traineeships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least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months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189" indent="-457189">
              <a:lnSpc>
                <a:spcPct val="107000"/>
              </a:lnSpc>
              <a:spcAft>
                <a:spcPts val="800"/>
              </a:spcAft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Employment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apprenticeship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contracts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least</a:t>
            </a:r>
            <a:r>
              <a:rPr lang="it-IT" sz="2200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6 </a:t>
            </a:r>
            <a:r>
              <a:rPr lang="it-IT" sz="2200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months</a:t>
            </a:r>
            <a:endParaRPr lang="it-IT" sz="22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magine 4"/>
          <p:cNvPicPr/>
          <p:nvPr/>
        </p:nvPicPr>
        <p:blipFill rotWithShape="1">
          <a:blip r:embed="rId3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396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6046" y="200635"/>
            <a:ext cx="10657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countries and </a:t>
            </a:r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</a:t>
            </a:r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sectors</a:t>
            </a:r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1300643" y="1990091"/>
            <a:ext cx="4203995" cy="4197085"/>
            <a:chOff x="771646" y="2097470"/>
            <a:chExt cx="3994468" cy="3914579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375"/>
                      </a14:imgEffect>
                      <a14:imgEffect>
                        <a14:saturation sat="54000"/>
                      </a14:imgEffect>
                      <a14:imgEffect>
                        <a14:brightnessContrast bright="8000" contrast="-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46" y="2097470"/>
              <a:ext cx="3994468" cy="3914579"/>
            </a:xfrm>
            <a:prstGeom prst="rect">
              <a:avLst/>
            </a:prstGeom>
          </p:spPr>
        </p:pic>
        <p:pic>
          <p:nvPicPr>
            <p:cNvPr id="12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715" y="3903272"/>
              <a:ext cx="413462" cy="40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76559" y="3950438"/>
              <a:ext cx="410035" cy="405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03707" y="2669096"/>
              <a:ext cx="394623" cy="39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02989">
              <a:off x="2321536" y="5366961"/>
              <a:ext cx="428360" cy="423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780101">
              <a:off x="2809937" y="2758691"/>
              <a:ext cx="335273" cy="331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101022">
              <a:off x="3141563" y="3167889"/>
              <a:ext cx="508461" cy="50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219162">
              <a:off x="3507788" y="4629339"/>
              <a:ext cx="430326" cy="425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3955386">
              <a:off x="3176753" y="5188140"/>
              <a:ext cx="481888" cy="47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010944">
              <a:off x="1556714" y="5175372"/>
              <a:ext cx="484924" cy="479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140889">
              <a:off x="1038411" y="4657850"/>
              <a:ext cx="504397" cy="49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65776">
              <a:off x="1195811" y="3168612"/>
              <a:ext cx="525956" cy="52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capitalelavoro\Documents\Materiale com\foto\footprints.png"/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61977">
              <a:off x="1737622" y="2709126"/>
              <a:ext cx="435505" cy="43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ttangolo 24"/>
          <p:cNvSpPr/>
          <p:nvPr/>
        </p:nvSpPr>
        <p:spPr>
          <a:xfrm>
            <a:off x="709409" y="1124744"/>
            <a:ext cx="5040560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67" b="1" dirty="0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FLOWS FROM ALL COUNTRIES                  TO ALL COUNTRIES!</a:t>
            </a:r>
            <a:endParaRPr lang="it-IT" sz="1867" dirty="0">
              <a:solidFill>
                <a:srgbClr val="009E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it-IT" sz="1867" dirty="0">
              <a:solidFill>
                <a:srgbClr val="009EA0"/>
              </a:solidFill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7676010" y="2565971"/>
            <a:ext cx="12394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1F497D"/>
              </a:buClr>
              <a:buFontTx/>
              <a:buNone/>
            </a:pPr>
            <a:r>
              <a:rPr lang="en-GB" altLang="it-IT" sz="1600" b="1" dirty="0">
                <a:solidFill>
                  <a:srgbClr val="E200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and Health care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0548954" y="2566181"/>
            <a:ext cx="14901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1F497D"/>
              </a:buClr>
              <a:buFontTx/>
              <a:buNone/>
            </a:pPr>
            <a:r>
              <a:rPr lang="en-GB" altLang="it-IT" sz="1600" b="1" dirty="0">
                <a:solidFill>
                  <a:srgbClr val="E200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Scientific and Technical activities</a:t>
            </a:r>
          </a:p>
        </p:txBody>
      </p:sp>
      <p:sp>
        <p:nvSpPr>
          <p:cNvPr id="30" name="Rettangolo 3"/>
          <p:cNvSpPr>
            <a:spLocks noChangeArrowheads="1"/>
          </p:cNvSpPr>
          <p:nvPr/>
        </p:nvSpPr>
        <p:spPr bwMode="auto">
          <a:xfrm>
            <a:off x="7676010" y="3712012"/>
            <a:ext cx="16830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rgbClr val="E200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Tourism and associated sectors</a:t>
            </a:r>
          </a:p>
        </p:txBody>
      </p:sp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10" y="3717735"/>
            <a:ext cx="1188000" cy="114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ttangolo 36"/>
          <p:cNvSpPr>
            <a:spLocks noChangeArrowheads="1"/>
          </p:cNvSpPr>
          <p:nvPr/>
        </p:nvSpPr>
        <p:spPr bwMode="auto">
          <a:xfrm>
            <a:off x="10041883" y="4122799"/>
            <a:ext cx="15725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rgbClr val="E2007A"/>
                </a:solidFill>
                <a:latin typeface="+mn-lt"/>
                <a:cs typeface="Calibri" pitchFamily="34" charset="0"/>
              </a:rPr>
              <a:t>		</a:t>
            </a:r>
            <a:r>
              <a:rPr lang="en-US" altLang="it-IT" sz="1600" b="1" dirty="0">
                <a:solidFill>
                  <a:srgbClr val="E200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ICT</a:t>
            </a:r>
          </a:p>
        </p:txBody>
      </p:sp>
      <p:sp>
        <p:nvSpPr>
          <p:cNvPr id="50" name="Rettangolo 49"/>
          <p:cNvSpPr/>
          <p:nvPr/>
        </p:nvSpPr>
        <p:spPr>
          <a:xfrm>
            <a:off x="6175513" y="1124744"/>
            <a:ext cx="5712424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67" b="1" dirty="0">
                <a:solidFill>
                  <a:srgbClr val="F291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ECONOMIC SECTORS …</a:t>
            </a:r>
          </a:p>
          <a:p>
            <a:pPr algn="ctr"/>
            <a:r>
              <a:rPr lang="it-IT" sz="1867" b="1" dirty="0">
                <a:solidFill>
                  <a:srgbClr val="F291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BUT SOME OFFERS MORE OPPORTUNITIES!</a:t>
            </a:r>
            <a:endParaRPr lang="it-IT" sz="1867" dirty="0">
              <a:solidFill>
                <a:srgbClr val="F291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it-IT" sz="1867" dirty="0">
              <a:solidFill>
                <a:srgbClr val="F2912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94" y="2487156"/>
            <a:ext cx="1248872" cy="9547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69" y="4482138"/>
            <a:ext cx="1728000" cy="864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61" y="3762044"/>
            <a:ext cx="1458000" cy="97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61" y="4804186"/>
            <a:ext cx="540000" cy="1080000"/>
          </a:xfrm>
          <a:prstGeom prst="rect">
            <a:avLst/>
          </a:prstGeom>
        </p:spPr>
      </p:pic>
      <p:sp>
        <p:nvSpPr>
          <p:cNvPr id="32" name="Rettangolo 3"/>
          <p:cNvSpPr>
            <a:spLocks noChangeArrowheads="1"/>
          </p:cNvSpPr>
          <p:nvPr/>
        </p:nvSpPr>
        <p:spPr bwMode="auto">
          <a:xfrm>
            <a:off x="9929201" y="5194221"/>
            <a:ext cx="1958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rgbClr val="E2007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15" y="2487156"/>
            <a:ext cx="1249200" cy="1021790"/>
          </a:xfrm>
          <a:prstGeom prst="rect">
            <a:avLst/>
          </a:prstGeom>
        </p:spPr>
      </p:pic>
      <p:pic>
        <p:nvPicPr>
          <p:cNvPr id="33" name="Immagine 32"/>
          <p:cNvPicPr/>
          <p:nvPr/>
        </p:nvPicPr>
        <p:blipFill rotWithShape="1">
          <a:blip r:embed="rId20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826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5408" y="227963"/>
            <a:ext cx="10823713" cy="832211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00388C"/>
                </a:solidFill>
                <a:ea typeface="+mn-ea"/>
              </a:rPr>
              <a:t>Services </a:t>
            </a:r>
            <a:r>
              <a:rPr lang="it-IT" sz="3400" dirty="0" err="1">
                <a:solidFill>
                  <a:srgbClr val="00388C"/>
                </a:solidFill>
                <a:ea typeface="+mn-ea"/>
              </a:rPr>
              <a:t>addressed</a:t>
            </a:r>
            <a:r>
              <a:rPr lang="it-IT" sz="3400" dirty="0">
                <a:solidFill>
                  <a:srgbClr val="00388C"/>
                </a:solidFill>
                <a:ea typeface="+mn-ea"/>
              </a:rPr>
              <a:t> to </a:t>
            </a:r>
            <a:r>
              <a:rPr lang="it-IT" sz="3400" dirty="0" err="1">
                <a:solidFill>
                  <a:srgbClr val="00388C"/>
                </a:solidFill>
                <a:ea typeface="+mn-ea"/>
              </a:rPr>
              <a:t>Candidates</a:t>
            </a:r>
            <a:endParaRPr lang="it-IT" sz="3400" dirty="0">
              <a:solidFill>
                <a:srgbClr val="00388C"/>
              </a:solidFill>
              <a:ea typeface="+mn-ea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40" y="1566109"/>
            <a:ext cx="10823713" cy="4368479"/>
          </a:xfrm>
        </p:spPr>
        <p:txBody>
          <a:bodyPr>
            <a:noAutofit/>
          </a:bodyPr>
          <a:lstStyle/>
          <a:p>
            <a:pPr marL="454025" indent="-454025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3886"/>
                </a:solidFill>
              </a:rPr>
              <a:t>Information, </a:t>
            </a:r>
            <a:r>
              <a:rPr lang="it-IT" sz="2400" dirty="0" err="1">
                <a:solidFill>
                  <a:srgbClr val="003886"/>
                </a:solidFill>
              </a:rPr>
              <a:t>guidance</a:t>
            </a:r>
            <a:r>
              <a:rPr lang="it-IT" sz="2400" dirty="0">
                <a:solidFill>
                  <a:srgbClr val="003886"/>
                </a:solidFill>
              </a:rPr>
              <a:t>, workshop (cv writing, job interviews, skills </a:t>
            </a:r>
            <a:r>
              <a:rPr lang="it-IT" sz="2400" dirty="0" err="1">
                <a:solidFill>
                  <a:srgbClr val="003886"/>
                </a:solidFill>
              </a:rPr>
              <a:t>strengthening</a:t>
            </a:r>
            <a:r>
              <a:rPr lang="it-IT" sz="2400" dirty="0">
                <a:solidFill>
                  <a:srgbClr val="003886"/>
                </a:solidFill>
              </a:rPr>
              <a:t>)</a:t>
            </a:r>
          </a:p>
          <a:p>
            <a:pPr marL="454025" indent="-454025"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3886"/>
              </a:solidFill>
            </a:endParaRPr>
          </a:p>
          <a:p>
            <a:pPr marL="454025" indent="-454025"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Support</a:t>
            </a:r>
            <a:r>
              <a:rPr lang="it-IT" sz="2400" dirty="0">
                <a:solidFill>
                  <a:srgbClr val="003886"/>
                </a:solidFill>
              </a:rPr>
              <a:t> for project and benefit </a:t>
            </a:r>
            <a:r>
              <a:rPr lang="it-IT" sz="2400" dirty="0" err="1">
                <a:solidFill>
                  <a:srgbClr val="003886"/>
                </a:solidFill>
              </a:rPr>
              <a:t>enrollment</a:t>
            </a:r>
            <a:r>
              <a:rPr lang="it-IT" sz="2400" dirty="0">
                <a:solidFill>
                  <a:srgbClr val="003886"/>
                </a:solidFill>
              </a:rPr>
              <a:t> and </a:t>
            </a:r>
            <a:r>
              <a:rPr lang="it-IT" sz="2400" dirty="0" err="1">
                <a:solidFill>
                  <a:srgbClr val="003886"/>
                </a:solidFill>
              </a:rPr>
              <a:t>access</a:t>
            </a:r>
            <a:endParaRPr lang="it-IT" sz="2400" dirty="0">
              <a:solidFill>
                <a:srgbClr val="003886"/>
              </a:solidFill>
            </a:endParaRPr>
          </a:p>
          <a:p>
            <a:pPr marL="454025" indent="-454025"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3886"/>
              </a:solidFill>
            </a:endParaRPr>
          </a:p>
          <a:p>
            <a:pPr marL="454025" indent="-454025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3886"/>
                </a:solidFill>
              </a:rPr>
              <a:t>Direct and </a:t>
            </a:r>
            <a:r>
              <a:rPr lang="it-IT" sz="2400" dirty="0" err="1">
                <a:solidFill>
                  <a:srgbClr val="003886"/>
                </a:solidFill>
              </a:rPr>
              <a:t>personalized</a:t>
            </a:r>
            <a:r>
              <a:rPr lang="it-IT" sz="2400" dirty="0">
                <a:solidFill>
                  <a:srgbClr val="003886"/>
                </a:solidFill>
              </a:rPr>
              <a:t> counselling (telephone, in front/online interviews)</a:t>
            </a:r>
          </a:p>
          <a:p>
            <a:pPr marL="454025" indent="-454025"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3886"/>
              </a:solidFill>
            </a:endParaRPr>
          </a:p>
          <a:p>
            <a:pPr marL="454025" indent="-454025"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Recruitment</a:t>
            </a:r>
            <a:r>
              <a:rPr lang="it-IT" sz="2400" dirty="0">
                <a:solidFill>
                  <a:srgbClr val="003886"/>
                </a:solidFill>
              </a:rPr>
              <a:t> </a:t>
            </a:r>
            <a:r>
              <a:rPr lang="it-IT" sz="2400" dirty="0" err="1">
                <a:solidFill>
                  <a:srgbClr val="003886"/>
                </a:solidFill>
              </a:rPr>
              <a:t>days</a:t>
            </a:r>
            <a:endParaRPr lang="it-IT" sz="2400" dirty="0">
              <a:solidFill>
                <a:srgbClr val="003886"/>
              </a:solidFill>
            </a:endParaRPr>
          </a:p>
          <a:p>
            <a:pPr marL="454025" indent="-454025"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3886"/>
              </a:solidFill>
            </a:endParaRPr>
          </a:p>
          <a:p>
            <a:pPr marL="454025" indent="-454025"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Support</a:t>
            </a:r>
            <a:r>
              <a:rPr lang="it-IT" sz="2400" dirty="0">
                <a:solidFill>
                  <a:srgbClr val="003886"/>
                </a:solidFill>
              </a:rPr>
              <a:t> in the transfer/post-placement </a:t>
            </a:r>
            <a:r>
              <a:rPr lang="it-IT" sz="2400" dirty="0" err="1">
                <a:solidFill>
                  <a:srgbClr val="003886"/>
                </a:solidFill>
              </a:rPr>
              <a:t>phase</a:t>
            </a:r>
            <a:r>
              <a:rPr lang="it-IT" sz="2400" dirty="0">
                <a:solidFill>
                  <a:srgbClr val="003886"/>
                </a:solidFill>
              </a:rPr>
              <a:t> in the country of </a:t>
            </a:r>
            <a:r>
              <a:rPr lang="it-IT" sz="2400" dirty="0" err="1">
                <a:solidFill>
                  <a:srgbClr val="003886"/>
                </a:solidFill>
              </a:rPr>
              <a:t>destination</a:t>
            </a:r>
            <a:endParaRPr lang="it-IT" sz="2400" dirty="0">
              <a:solidFill>
                <a:srgbClr val="003886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2400" dirty="0">
              <a:solidFill>
                <a:srgbClr val="003886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12</a:t>
            </a:fld>
            <a:endParaRPr lang="it-IT"/>
          </a:p>
        </p:txBody>
      </p:sp>
      <p:pic>
        <p:nvPicPr>
          <p:cNvPr id="5" name="Immagine 4"/>
          <p:cNvPicPr/>
          <p:nvPr/>
        </p:nvPicPr>
        <p:blipFill rotWithShape="1">
          <a:blip r:embed="rId3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413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291" y="241218"/>
            <a:ext cx="10823713" cy="818958"/>
          </a:xfrm>
        </p:spPr>
        <p:txBody>
          <a:bodyPr>
            <a:normAutofit/>
          </a:bodyPr>
          <a:lstStyle/>
          <a:p>
            <a:r>
              <a:rPr lang="it-IT" sz="3400" dirty="0"/>
              <a:t>Services </a:t>
            </a:r>
            <a:r>
              <a:rPr lang="it-IT" sz="3400" dirty="0" err="1"/>
              <a:t>addressed</a:t>
            </a:r>
            <a:r>
              <a:rPr lang="it-IT" sz="3400" dirty="0"/>
              <a:t> to </a:t>
            </a:r>
            <a:r>
              <a:rPr lang="it-IT" sz="3400" dirty="0" err="1"/>
              <a:t>Employers</a:t>
            </a:r>
            <a:endParaRPr lang="it-IT" sz="3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40" y="1486035"/>
            <a:ext cx="10823713" cy="4380835"/>
          </a:xfrm>
        </p:spPr>
        <p:txBody>
          <a:bodyPr>
            <a:noAutofit/>
          </a:bodyPr>
          <a:lstStyle/>
          <a:p>
            <a:pPr marL="450850" indent="-4508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3886"/>
                </a:solidFill>
              </a:rPr>
              <a:t>Database of </a:t>
            </a:r>
            <a:r>
              <a:rPr lang="it-IT" sz="2400" dirty="0" err="1">
                <a:solidFill>
                  <a:srgbClr val="003886"/>
                </a:solidFill>
              </a:rPr>
              <a:t>CVs</a:t>
            </a:r>
            <a:r>
              <a:rPr lang="it-IT" sz="2400" dirty="0">
                <a:solidFill>
                  <a:srgbClr val="003886"/>
                </a:solidFill>
              </a:rPr>
              <a:t> from </a:t>
            </a:r>
            <a:r>
              <a:rPr lang="it-IT" sz="2400" dirty="0" err="1">
                <a:solidFill>
                  <a:srgbClr val="003886"/>
                </a:solidFill>
              </a:rPr>
              <a:t>all</a:t>
            </a:r>
            <a:r>
              <a:rPr lang="it-IT" sz="2400" dirty="0">
                <a:solidFill>
                  <a:srgbClr val="003886"/>
                </a:solidFill>
              </a:rPr>
              <a:t> over Europe</a:t>
            </a:r>
          </a:p>
          <a:p>
            <a:pPr marL="450850" indent="-4508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rgbClr val="003886"/>
                </a:solidFill>
              </a:rPr>
              <a:t>Information, workshop, recruitment days</a:t>
            </a:r>
          </a:p>
          <a:p>
            <a:pPr marL="450850" indent="-4508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Identification</a:t>
            </a:r>
            <a:r>
              <a:rPr lang="it-IT" sz="2400" dirty="0">
                <a:solidFill>
                  <a:srgbClr val="003886"/>
                </a:solidFill>
              </a:rPr>
              <a:t> of </a:t>
            </a:r>
            <a:r>
              <a:rPr lang="it-IT" sz="2400" dirty="0" err="1">
                <a:solidFill>
                  <a:srgbClr val="003886"/>
                </a:solidFill>
              </a:rPr>
              <a:t>needs</a:t>
            </a:r>
            <a:r>
              <a:rPr lang="it-IT" sz="2400" dirty="0">
                <a:solidFill>
                  <a:srgbClr val="003886"/>
                </a:solidFill>
              </a:rPr>
              <a:t> and support to </a:t>
            </a:r>
            <a:r>
              <a:rPr lang="it-IT" sz="2400" dirty="0" err="1">
                <a:solidFill>
                  <a:srgbClr val="003886"/>
                </a:solidFill>
              </a:rPr>
              <a:t>define</a:t>
            </a:r>
            <a:r>
              <a:rPr lang="it-IT" sz="2400" dirty="0">
                <a:solidFill>
                  <a:srgbClr val="003886"/>
                </a:solidFill>
              </a:rPr>
              <a:t> the job </a:t>
            </a:r>
            <a:r>
              <a:rPr lang="it-IT" sz="2400" dirty="0" err="1">
                <a:solidFill>
                  <a:srgbClr val="003886"/>
                </a:solidFill>
              </a:rPr>
              <a:t>offer</a:t>
            </a:r>
            <a:endParaRPr lang="it-IT" sz="2400" dirty="0">
              <a:solidFill>
                <a:srgbClr val="003886"/>
              </a:solidFill>
            </a:endParaRPr>
          </a:p>
          <a:p>
            <a:pPr marL="450850" indent="-4508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Support</a:t>
            </a:r>
            <a:r>
              <a:rPr lang="it-IT" sz="2400" dirty="0">
                <a:solidFill>
                  <a:srgbClr val="003886"/>
                </a:solidFill>
              </a:rPr>
              <a:t> in the </a:t>
            </a:r>
            <a:r>
              <a:rPr lang="it-IT" sz="2400" dirty="0" err="1">
                <a:solidFill>
                  <a:srgbClr val="003886"/>
                </a:solidFill>
              </a:rPr>
              <a:t>registration</a:t>
            </a:r>
            <a:r>
              <a:rPr lang="it-IT" sz="2400" dirty="0">
                <a:solidFill>
                  <a:srgbClr val="003886"/>
                </a:solidFill>
              </a:rPr>
              <a:t> </a:t>
            </a:r>
            <a:r>
              <a:rPr lang="it-IT" sz="2400" dirty="0" err="1">
                <a:solidFill>
                  <a:srgbClr val="003886"/>
                </a:solidFill>
              </a:rPr>
              <a:t>process</a:t>
            </a:r>
            <a:r>
              <a:rPr lang="it-IT" sz="2400" dirty="0">
                <a:solidFill>
                  <a:srgbClr val="003886"/>
                </a:solidFill>
              </a:rPr>
              <a:t> (</a:t>
            </a:r>
            <a:r>
              <a:rPr lang="it-IT" sz="2400" dirty="0" err="1">
                <a:solidFill>
                  <a:srgbClr val="003886"/>
                </a:solidFill>
              </a:rPr>
              <a:t>possibility</a:t>
            </a:r>
            <a:r>
              <a:rPr lang="it-IT" sz="2400" dirty="0">
                <a:solidFill>
                  <a:srgbClr val="003886"/>
                </a:solidFill>
              </a:rPr>
              <a:t> to delegate a project Adviser to operate on the </a:t>
            </a:r>
            <a:r>
              <a:rPr lang="it-IT" sz="2400" dirty="0" err="1">
                <a:solidFill>
                  <a:srgbClr val="003886"/>
                </a:solidFill>
              </a:rPr>
              <a:t>platform</a:t>
            </a:r>
            <a:r>
              <a:rPr lang="it-IT" sz="2400" dirty="0">
                <a:solidFill>
                  <a:srgbClr val="003886"/>
                </a:solidFill>
              </a:rPr>
              <a:t>)</a:t>
            </a:r>
          </a:p>
          <a:p>
            <a:pPr marL="450850" indent="-4508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Candidates</a:t>
            </a:r>
            <a:r>
              <a:rPr lang="it-IT" sz="2400" dirty="0">
                <a:solidFill>
                  <a:srgbClr val="003886"/>
                </a:solidFill>
              </a:rPr>
              <a:t> </a:t>
            </a:r>
            <a:r>
              <a:rPr lang="it-IT" sz="2400" dirty="0" err="1">
                <a:solidFill>
                  <a:srgbClr val="003886"/>
                </a:solidFill>
              </a:rPr>
              <a:t>pre-selection</a:t>
            </a:r>
            <a:r>
              <a:rPr lang="it-IT" sz="2400" dirty="0">
                <a:solidFill>
                  <a:srgbClr val="003886"/>
                </a:solidFill>
              </a:rPr>
              <a:t> and matching</a:t>
            </a:r>
          </a:p>
          <a:p>
            <a:pPr marL="450850" indent="-4508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Organisation</a:t>
            </a:r>
            <a:r>
              <a:rPr lang="it-IT" sz="2400" dirty="0">
                <a:solidFill>
                  <a:srgbClr val="003886"/>
                </a:solidFill>
              </a:rPr>
              <a:t> of interviews with the </a:t>
            </a:r>
            <a:r>
              <a:rPr lang="it-IT" sz="2400" dirty="0" err="1">
                <a:solidFill>
                  <a:srgbClr val="003886"/>
                </a:solidFill>
              </a:rPr>
              <a:t>candidates</a:t>
            </a:r>
            <a:endParaRPr lang="it-IT" sz="2400" dirty="0">
              <a:solidFill>
                <a:srgbClr val="003886"/>
              </a:solidFill>
            </a:endParaRPr>
          </a:p>
          <a:p>
            <a:pPr marL="450850" indent="-4508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sz="2400" dirty="0" err="1">
                <a:solidFill>
                  <a:srgbClr val="003886"/>
                </a:solidFill>
              </a:rPr>
              <a:t>Support</a:t>
            </a:r>
            <a:r>
              <a:rPr lang="it-IT" sz="2400" dirty="0">
                <a:solidFill>
                  <a:srgbClr val="003886"/>
                </a:solidFill>
              </a:rPr>
              <a:t> in the </a:t>
            </a:r>
            <a:r>
              <a:rPr lang="it-IT" sz="2400" dirty="0" err="1">
                <a:solidFill>
                  <a:srgbClr val="003886"/>
                </a:solidFill>
              </a:rPr>
              <a:t>definition</a:t>
            </a:r>
            <a:r>
              <a:rPr lang="it-IT" sz="2400" dirty="0">
                <a:solidFill>
                  <a:srgbClr val="003886"/>
                </a:solidFill>
              </a:rPr>
              <a:t> of the </a:t>
            </a:r>
            <a:r>
              <a:rPr lang="it-IT" sz="2400" dirty="0" err="1">
                <a:solidFill>
                  <a:srgbClr val="003886"/>
                </a:solidFill>
              </a:rPr>
              <a:t>integration</a:t>
            </a:r>
            <a:r>
              <a:rPr lang="it-IT" sz="2400" dirty="0">
                <a:solidFill>
                  <a:srgbClr val="003886"/>
                </a:solidFill>
              </a:rPr>
              <a:t> </a:t>
            </a:r>
            <a:r>
              <a:rPr lang="it-IT" sz="2400" dirty="0" err="1">
                <a:solidFill>
                  <a:srgbClr val="003886"/>
                </a:solidFill>
              </a:rPr>
              <a:t>program</a:t>
            </a:r>
            <a:r>
              <a:rPr lang="it-IT" sz="2400" dirty="0">
                <a:solidFill>
                  <a:srgbClr val="003886"/>
                </a:solidFill>
              </a:rPr>
              <a:t> (</a:t>
            </a:r>
            <a:r>
              <a:rPr lang="it-IT" sz="2400" dirty="0" err="1">
                <a:solidFill>
                  <a:srgbClr val="003886"/>
                </a:solidFill>
              </a:rPr>
              <a:t>SMEs</a:t>
            </a:r>
            <a:r>
              <a:rPr lang="it-IT" sz="2400" dirty="0">
                <a:solidFill>
                  <a:srgbClr val="003886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2000" dirty="0">
              <a:solidFill>
                <a:srgbClr val="003886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t>13</a:t>
            </a:fld>
            <a:endParaRPr lang="it-IT"/>
          </a:p>
        </p:txBody>
      </p:sp>
      <p:pic>
        <p:nvPicPr>
          <p:cNvPr id="5" name="Immagine 4"/>
          <p:cNvPicPr/>
          <p:nvPr/>
        </p:nvPicPr>
        <p:blipFill rotWithShape="1">
          <a:blip r:embed="rId3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389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8803" y="231999"/>
            <a:ext cx="10657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Measures</a:t>
            </a:r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</a:t>
            </a:r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benefits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390821" y="900297"/>
            <a:ext cx="7800311" cy="5184576"/>
          </a:xfrm>
          <a:prstGeom prst="rect">
            <a:avLst/>
          </a:prstGeom>
          <a:noFill/>
          <a:ln>
            <a:solidFill>
              <a:srgbClr val="C01E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8" name="Rettangolo 27"/>
          <p:cNvSpPr/>
          <p:nvPr/>
        </p:nvSpPr>
        <p:spPr>
          <a:xfrm>
            <a:off x="3429413" y="1124745"/>
            <a:ext cx="1783245" cy="461665"/>
          </a:xfrm>
          <a:prstGeom prst="rect">
            <a:avLst/>
          </a:prstGeom>
          <a:ln>
            <a:solidFill>
              <a:srgbClr val="C01E56"/>
            </a:solidFill>
          </a:ln>
          <a:effectLst/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9251366" y="1124745"/>
            <a:ext cx="1683859" cy="461665"/>
          </a:xfrm>
          <a:prstGeom prst="rect">
            <a:avLst/>
          </a:prstGeom>
          <a:ln>
            <a:solidFill>
              <a:srgbClr val="009EA0"/>
            </a:solidFill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9EA0"/>
              </a:buClr>
            </a:pPr>
            <a:r>
              <a:rPr lang="it-IT" sz="2400" b="1" dirty="0" err="1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endParaRPr lang="it-IT" sz="2400" b="1" dirty="0">
              <a:solidFill>
                <a:srgbClr val="009E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8818487" y="900298"/>
            <a:ext cx="2639627" cy="5184576"/>
          </a:xfrm>
          <a:prstGeom prst="rect">
            <a:avLst/>
          </a:prstGeom>
          <a:noFill/>
          <a:ln>
            <a:solidFill>
              <a:srgbClr val="009E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grpSp>
        <p:nvGrpSpPr>
          <p:cNvPr id="31" name="Gruppo 30"/>
          <p:cNvGrpSpPr/>
          <p:nvPr/>
        </p:nvGrpSpPr>
        <p:grpSpPr>
          <a:xfrm>
            <a:off x="1007435" y="1739944"/>
            <a:ext cx="7104789" cy="4448842"/>
            <a:chOff x="1468438" y="1295400"/>
            <a:chExt cx="7446962" cy="5714303"/>
          </a:xfrm>
        </p:grpSpPr>
        <p:pic>
          <p:nvPicPr>
            <p:cNvPr id="32" name="Immagine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438" y="2851150"/>
              <a:ext cx="7102475" cy="199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Connettore 2 32"/>
            <p:cNvCxnSpPr/>
            <p:nvPr/>
          </p:nvCxnSpPr>
          <p:spPr>
            <a:xfrm>
              <a:off x="1730375" y="1295400"/>
              <a:ext cx="9525" cy="1679575"/>
            </a:xfrm>
            <a:prstGeom prst="straightConnector1">
              <a:avLst/>
            </a:prstGeom>
            <a:ln>
              <a:solidFill>
                <a:srgbClr val="FF0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"/>
            <p:cNvSpPr txBox="1"/>
            <p:nvPr/>
          </p:nvSpPr>
          <p:spPr>
            <a:xfrm>
              <a:off x="1733550" y="1358900"/>
              <a:ext cx="1846263" cy="12915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it-IT" sz="1600" b="1" i="1" dirty="0">
                  <a:solidFill>
                    <a:srgbClr val="FF008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Job interviews</a:t>
              </a:r>
            </a:p>
            <a:p>
              <a:pPr>
                <a:defRPr/>
              </a:pPr>
              <a:endParaRPr lang="it-IT" sz="1467" dirty="0">
                <a:solidFill>
                  <a:srgbClr val="FF008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37061" indent="-237061">
                <a:buFont typeface="Wingdings"/>
                <a:buChar char="ü"/>
                <a:defRPr/>
              </a:pPr>
              <a:r>
                <a:rPr lang="it-IT" sz="1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 to 660 €</a:t>
              </a:r>
            </a:p>
            <a:p>
              <a:pPr>
                <a:defRPr/>
              </a:pPr>
              <a:endParaRPr lang="it-IT" sz="146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5" name="Connettore 2 34"/>
            <p:cNvCxnSpPr>
              <a:cxnSpLocks/>
            </p:cNvCxnSpPr>
            <p:nvPr/>
          </p:nvCxnSpPr>
          <p:spPr>
            <a:xfrm>
              <a:off x="2640013" y="4727575"/>
              <a:ext cx="19050" cy="1535113"/>
            </a:xfrm>
            <a:prstGeom prst="straightConnector1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5"/>
            <p:cNvSpPr txBox="1"/>
            <p:nvPr/>
          </p:nvSpPr>
          <p:spPr>
            <a:xfrm>
              <a:off x="2647950" y="4991099"/>
              <a:ext cx="2024063" cy="1555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it-IT" sz="1600" b="1" dirty="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Language </a:t>
              </a:r>
              <a:r>
                <a:rPr lang="it-IT" sz="1600" b="1" dirty="0" err="1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course</a:t>
              </a:r>
              <a:endParaRPr lang="it-IT" sz="16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it-IT" sz="1333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37061" indent="-237061">
                <a:buFont typeface="Wingdings"/>
                <a:buChar char="ü"/>
                <a:defRPr/>
              </a:pPr>
              <a:r>
                <a:rPr lang="it-IT" sz="1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 to 2.200 €</a:t>
              </a:r>
            </a:p>
            <a:p>
              <a:pPr>
                <a:defRPr/>
              </a:pPr>
              <a:endParaRPr lang="it-IT" sz="146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it-IT" sz="1467" b="1" i="1" dirty="0">
                <a:solidFill>
                  <a:srgbClr val="FF008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CasellaDiTesto 6"/>
            <p:cNvSpPr txBox="1"/>
            <p:nvPr/>
          </p:nvSpPr>
          <p:spPr>
            <a:xfrm>
              <a:off x="3698875" y="1358901"/>
              <a:ext cx="1876426" cy="1924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it-IT" sz="1600" b="1" dirty="0">
                  <a:solidFill>
                    <a:srgbClr val="EEDD0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Suppl. interview/relocation </a:t>
              </a:r>
              <a:r>
                <a:rPr lang="it-IT" sz="1600" b="1" dirty="0" err="1">
                  <a:solidFill>
                    <a:srgbClr val="EEDD0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allowance</a:t>
              </a:r>
              <a:endParaRPr lang="it-IT" sz="1600" b="1" dirty="0">
                <a:solidFill>
                  <a:srgbClr val="EEDD04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it-IT" sz="1467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37061" indent="-237061">
                <a:buFont typeface="Wingdings"/>
                <a:buChar char="ü"/>
                <a:defRPr/>
              </a:pPr>
              <a:r>
                <a:rPr lang="it-IT" sz="1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 to 1.100 €</a:t>
              </a:r>
            </a:p>
            <a:p>
              <a:pPr>
                <a:defRPr/>
              </a:pPr>
              <a:endParaRPr lang="it-IT" sz="1467" b="1" i="1" dirty="0">
                <a:solidFill>
                  <a:srgbClr val="FF008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8" name="Connettore 2 37"/>
            <p:cNvCxnSpPr>
              <a:cxnSpLocks/>
            </p:cNvCxnSpPr>
            <p:nvPr/>
          </p:nvCxnSpPr>
          <p:spPr>
            <a:xfrm>
              <a:off x="3606800" y="1295400"/>
              <a:ext cx="9525" cy="1679575"/>
            </a:xfrm>
            <a:prstGeom prst="straightConnector1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8"/>
            <p:cNvSpPr txBox="1"/>
            <p:nvPr/>
          </p:nvSpPr>
          <p:spPr>
            <a:xfrm>
              <a:off x="4637088" y="5059361"/>
              <a:ext cx="2054225" cy="19503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sz="1600" b="1" dirty="0">
                  <a:solidFill>
                    <a:srgbClr val="92D05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Transfer to another country for </a:t>
              </a:r>
              <a:r>
                <a:rPr lang="en-US" sz="1600" b="1" dirty="0">
                  <a:solidFill>
                    <a:srgbClr val="92D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one</a:t>
              </a:r>
              <a:r>
                <a:rPr lang="en-US" sz="1600" b="1" dirty="0">
                  <a:solidFill>
                    <a:srgbClr val="92D05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self and family </a:t>
              </a:r>
              <a:endParaRPr lang="it-IT" sz="1467" b="1" dirty="0">
                <a:solidFill>
                  <a:srgbClr val="92D05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37061" indent="-237061">
                <a:buFont typeface="Wingdings"/>
                <a:buChar char="ü"/>
                <a:defRPr/>
              </a:pPr>
              <a:r>
                <a:rPr lang="it-IT" sz="1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 to 1.540 €*2 </a:t>
              </a:r>
            </a:p>
            <a:p>
              <a:pPr>
                <a:defRPr/>
              </a:pPr>
              <a:endParaRPr lang="it-IT" sz="1467" b="1" i="1" dirty="0">
                <a:solidFill>
                  <a:srgbClr val="FF008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0" name="Connettore 2 39"/>
            <p:cNvCxnSpPr>
              <a:cxnSpLocks/>
            </p:cNvCxnSpPr>
            <p:nvPr/>
          </p:nvCxnSpPr>
          <p:spPr>
            <a:xfrm>
              <a:off x="5562600" y="1338263"/>
              <a:ext cx="7938" cy="1679575"/>
            </a:xfrm>
            <a:prstGeom prst="straightConnector1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10"/>
            <p:cNvSpPr txBox="1"/>
            <p:nvPr/>
          </p:nvSpPr>
          <p:spPr>
            <a:xfrm>
              <a:off x="5665788" y="1344614"/>
              <a:ext cx="3167061" cy="1897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it-IT" sz="1600" b="1" dirty="0" err="1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Traineeship</a:t>
              </a:r>
              <a:r>
                <a:rPr lang="it-IT" sz="1600" b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it-IT" sz="1600" b="1" dirty="0" err="1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apprenticeship</a:t>
              </a:r>
              <a:r>
                <a:rPr lang="it-IT" sz="1600" b="1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it-IT" sz="1600" b="1" dirty="0" err="1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integration</a:t>
              </a:r>
              <a:endParaRPr lang="it-IT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it-IT" sz="1467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37061" indent="-237061">
                <a:buFont typeface="Wingdings"/>
                <a:buChar char="ü"/>
                <a:defRPr/>
              </a:pPr>
              <a:r>
                <a:rPr lang="it-IT" sz="1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 to 660 €/m for 6 </a:t>
              </a:r>
              <a:r>
                <a:rPr lang="it-IT" sz="1400" b="1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months</a:t>
              </a:r>
              <a:endParaRPr lang="it-IT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it-IT" sz="1467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it-IT" sz="1467" b="1" i="1" dirty="0">
                <a:solidFill>
                  <a:srgbClr val="FF008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CasellaDiTesto 11"/>
            <p:cNvSpPr txBox="1"/>
            <p:nvPr/>
          </p:nvSpPr>
          <p:spPr>
            <a:xfrm>
              <a:off x="6570663" y="5048251"/>
              <a:ext cx="2344737" cy="16078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it-IT" sz="1600" b="1" dirty="0" err="1">
                  <a:solidFill>
                    <a:srgbClr val="00B0F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Recognition</a:t>
              </a:r>
              <a:r>
                <a:rPr lang="it-IT" sz="1600" b="1" dirty="0">
                  <a:solidFill>
                    <a:srgbClr val="00B0F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it-IT" sz="1600" b="1" dirty="0" err="1">
                  <a:solidFill>
                    <a:srgbClr val="00B0F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qualifications</a:t>
              </a:r>
              <a:endParaRPr lang="it-IT" sz="1600" b="1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it-IT" sz="1467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37061" indent="-237061">
                <a:buFont typeface="Wingdings"/>
                <a:buChar char="ü"/>
                <a:defRPr/>
              </a:pPr>
              <a:r>
                <a:rPr lang="it-IT" sz="1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 to 440 €</a:t>
              </a:r>
            </a:p>
            <a:p>
              <a:pPr>
                <a:defRPr/>
              </a:pPr>
              <a:endParaRPr lang="it-IT" sz="1467" b="1" i="1" dirty="0">
                <a:solidFill>
                  <a:srgbClr val="FF008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3" name="Connettore 2 42"/>
            <p:cNvCxnSpPr>
              <a:cxnSpLocks/>
            </p:cNvCxnSpPr>
            <p:nvPr/>
          </p:nvCxnSpPr>
          <p:spPr>
            <a:xfrm>
              <a:off x="4635500" y="4727575"/>
              <a:ext cx="7938" cy="1549400"/>
            </a:xfrm>
            <a:prstGeom prst="straightConnector1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>
              <a:cxnSpLocks/>
            </p:cNvCxnSpPr>
            <p:nvPr/>
          </p:nvCxnSpPr>
          <p:spPr>
            <a:xfrm>
              <a:off x="6565900" y="4841875"/>
              <a:ext cx="7938" cy="1435100"/>
            </a:xfrm>
            <a:prstGeom prst="straightConnector1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ttangolo 25"/>
          <p:cNvSpPr/>
          <p:nvPr/>
        </p:nvSpPr>
        <p:spPr>
          <a:xfrm>
            <a:off x="8880309" y="1983445"/>
            <a:ext cx="25778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u="sng" dirty="0" err="1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SMEs</a:t>
            </a:r>
            <a:r>
              <a:rPr lang="it-IT" sz="1600" b="1" u="sng" dirty="0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600" b="1" u="sng" dirty="0" err="1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</a:t>
            </a:r>
            <a:endParaRPr lang="it-IT" sz="1600" b="1" u="sng" dirty="0">
              <a:solidFill>
                <a:srgbClr val="13428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it-IT" sz="16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it-IT" sz="1600" b="1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it-IT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 Program</a:t>
            </a:r>
          </a:p>
          <a:p>
            <a:pPr algn="ctr"/>
            <a:r>
              <a:rPr lang="it-IT" sz="1600" b="1" dirty="0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it-IT" sz="1600" b="1" i="1" dirty="0" err="1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basic</a:t>
            </a:r>
            <a:r>
              <a:rPr lang="it-IT" sz="1600" b="1" i="1" dirty="0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it-IT" sz="1600" b="1" i="1" dirty="0" err="1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comprehensive</a:t>
            </a:r>
            <a:r>
              <a:rPr lang="it-IT" sz="1600" b="1" dirty="0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/>
            <a:endParaRPr lang="it-IT" sz="1600" b="1" dirty="0">
              <a:solidFill>
                <a:srgbClr val="13428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it-IT" sz="1600" b="1" dirty="0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new </a:t>
            </a:r>
            <a:r>
              <a:rPr lang="it-IT" sz="1600" b="1" dirty="0" err="1">
                <a:solidFill>
                  <a:srgbClr val="134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employed</a:t>
            </a:r>
            <a:endParaRPr lang="it-IT" sz="1600" b="1" dirty="0">
              <a:solidFill>
                <a:srgbClr val="13428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it-IT" sz="16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8880310" y="4258139"/>
            <a:ext cx="2577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 algn="ctr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 to 2.000 € </a:t>
            </a:r>
            <a:br>
              <a:rPr lang="it-IT" altLang="it-IT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it-IT" altLang="it-IT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it-IT" altLang="it-IT" sz="1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</a:t>
            </a:r>
            <a:r>
              <a:rPr lang="it-IT" altLang="it-IT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worker </a:t>
            </a:r>
          </a:p>
        </p:txBody>
      </p:sp>
      <p:pic>
        <p:nvPicPr>
          <p:cNvPr id="23" name="Immagine 22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995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2040" y="195930"/>
            <a:ext cx="10657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Expected</a:t>
            </a:r>
            <a:r>
              <a:rPr lang="it-IT" sz="3400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3400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  <a:endParaRPr lang="it-IT" sz="3400" b="1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71397" y="1220755"/>
            <a:ext cx="10657184" cy="542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EA0"/>
              </a:buClr>
            </a:pPr>
            <a:r>
              <a:rPr lang="it-IT" sz="2400" b="1" dirty="0" err="1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133" dirty="0">
              <a:solidFill>
                <a:srgbClr val="C01E5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interviews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1.460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Relocation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work/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traineeship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apprenticeship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2.500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recruited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(out of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75</a:t>
            </a:r>
            <a:r>
              <a:rPr lang="it-IT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benefit from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additional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support for the transfer of the family)</a:t>
            </a: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Language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courses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 front/on line): 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1.200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Recognition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qualifications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290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Supplentary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allowance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needs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(interview and/or transfer): 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140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 for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trainees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apprentices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recruited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line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language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courses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preparatory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training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50+500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pre-selected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recruited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009EA0"/>
              </a:buClr>
            </a:pPr>
            <a:r>
              <a:rPr lang="it-IT" sz="2400" b="1" dirty="0" err="1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endParaRPr lang="it-IT" sz="2400" b="1" dirty="0">
              <a:solidFill>
                <a:srgbClr val="009E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680 </a:t>
            </a:r>
            <a:r>
              <a:rPr lang="it-IT" sz="2133" b="1" dirty="0" err="1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recruited</a:t>
            </a:r>
            <a:r>
              <a:rPr lang="it-IT" sz="2133" b="1" dirty="0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b="1" dirty="0" err="1">
                <a:solidFill>
                  <a:srgbClr val="C01E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beneficiaries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an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b="1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</a:t>
            </a:r>
            <a:r>
              <a:rPr lang="it-IT" sz="2133" b="1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offered</a:t>
            </a:r>
            <a:r>
              <a:rPr lang="it-IT" sz="2133" dirty="0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by the </a:t>
            </a:r>
            <a:r>
              <a:rPr lang="it-IT" sz="2133" dirty="0" err="1">
                <a:solidFill>
                  <a:srgbClr val="00388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</a:t>
            </a: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009EA0"/>
              </a:buClr>
              <a:buFont typeface="Wingdings 3" panose="05040102010807070707" pitchFamily="18" charset="2"/>
              <a:buChar char="*"/>
            </a:pPr>
            <a:endParaRPr lang="it-IT" sz="2133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magine 4"/>
          <p:cNvPicPr/>
          <p:nvPr/>
        </p:nvPicPr>
        <p:blipFill rotWithShape="1">
          <a:blip r:embed="rId2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996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"/>
          <p:cNvSpPr txBox="1">
            <a:spLocks noGrp="1"/>
          </p:cNvSpPr>
          <p:nvPr>
            <p:ph type="title"/>
          </p:nvPr>
        </p:nvSpPr>
        <p:spPr>
          <a:xfrm>
            <a:off x="592016" y="3688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</a:pPr>
            <a:br>
              <a:rPr lang="it-IT"/>
            </a:br>
            <a:endParaRPr/>
          </a:p>
        </p:txBody>
      </p:sp>
      <p:sp>
        <p:nvSpPr>
          <p:cNvPr id="205" name="Google Shape;205;p4"/>
          <p:cNvSpPr txBox="1">
            <a:spLocks noGrp="1"/>
          </p:cNvSpPr>
          <p:nvPr>
            <p:ph type="body" idx="1"/>
          </p:nvPr>
        </p:nvSpPr>
        <p:spPr>
          <a:xfrm>
            <a:off x="706612" y="967315"/>
            <a:ext cx="10515600" cy="2014537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None/>
            </a:pPr>
            <a:endParaRPr sz="3600" b="1" i="0">
              <a:solidFill>
                <a:srgbClr val="00388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None/>
            </a:pPr>
            <a:r>
              <a:rPr lang="it-IT" sz="3600" b="1" i="0">
                <a:solidFill>
                  <a:srgbClr val="003886"/>
                </a:solidFill>
              </a:rPr>
              <a:t>How to participate in EURES TMS?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1E56"/>
              </a:buClr>
              <a:buSzPts val="3700"/>
              <a:buNone/>
            </a:pPr>
            <a:r>
              <a:rPr lang="it-IT" sz="3700" b="1" i="0">
                <a:solidFill>
                  <a:srgbClr val="C01E56"/>
                </a:solidFill>
              </a:rPr>
              <a:t>Empl side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700"/>
              <a:buNone/>
            </a:pPr>
            <a:endParaRPr sz="3700" b="1" i="0">
              <a:solidFill>
                <a:srgbClr val="C01E56"/>
              </a:solidFill>
            </a:endParaRPr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endParaRPr sz="3600"/>
          </a:p>
        </p:txBody>
      </p:sp>
      <p:pic>
        <p:nvPicPr>
          <p:cNvPr id="206" name="Google Shape;206;p4" descr="Appunti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603" y="2981852"/>
            <a:ext cx="2782856" cy="27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/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2834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0355" b="7633"/>
          <a:stretch/>
        </p:blipFill>
        <p:spPr>
          <a:xfrm>
            <a:off x="2407751" y="2347783"/>
            <a:ext cx="7219135" cy="313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28D"/>
              </a:buClr>
              <a:buSzPts val="1200"/>
              <a:buFont typeface="Open Sans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5"/>
          <p:cNvSpPr txBox="1"/>
          <p:nvPr/>
        </p:nvSpPr>
        <p:spPr>
          <a:xfrm>
            <a:off x="2486432" y="1405438"/>
            <a:ext cx="72191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200"/>
              <a:buFont typeface="Quattrocento Sans"/>
              <a:buNone/>
            </a:pPr>
            <a:r>
              <a:rPr lang="it-IT" sz="3200" b="1" i="0" u="none" strike="noStrike" cap="none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EURESmobility.anpal.gov.it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5" descr="Freccia: diritt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7600" y="2971800"/>
            <a:ext cx="142982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"/>
          <p:cNvSpPr txBox="1">
            <a:spLocks noGrp="1"/>
          </p:cNvSpPr>
          <p:nvPr>
            <p:ph type="title"/>
          </p:nvPr>
        </p:nvSpPr>
        <p:spPr>
          <a:xfrm>
            <a:off x="178904" y="110796"/>
            <a:ext cx="108237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600"/>
              <a:buFont typeface="Quattrocento Sans"/>
              <a:buNone/>
            </a:pPr>
            <a:r>
              <a:rPr lang="it-IT" sz="3600">
                <a:solidFill>
                  <a:srgbClr val="C01E56"/>
                </a:solidFill>
              </a:rPr>
              <a:t>STEP 1: </a:t>
            </a:r>
            <a:r>
              <a:rPr lang="it-IT" sz="3600"/>
              <a:t>EMPL </a:t>
            </a:r>
            <a:r>
              <a:rPr lang="it-IT"/>
              <a:t>registers himself in the platform</a:t>
            </a:r>
            <a:endParaRPr/>
          </a:p>
        </p:txBody>
      </p:sp>
      <p:pic>
        <p:nvPicPr>
          <p:cNvPr id="7" name="Immagine 6"/>
          <p:cNvPicPr/>
          <p:nvPr/>
        </p:nvPicPr>
        <p:blipFill rotWithShape="1">
          <a:blip r:embed="rId5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396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"/>
          <p:cNvSpPr txBox="1">
            <a:spLocks noGrp="1"/>
          </p:cNvSpPr>
          <p:nvPr>
            <p:ph type="body" idx="1"/>
          </p:nvPr>
        </p:nvSpPr>
        <p:spPr>
          <a:xfrm>
            <a:off x="806771" y="2016125"/>
            <a:ext cx="10547029" cy="38335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2600" dirty="0" err="1">
                <a:solidFill>
                  <a:srgbClr val="003886"/>
                </a:solidFill>
              </a:rPr>
              <a:t>Dear</a:t>
            </a:r>
            <a:r>
              <a:rPr lang="it-IT" sz="2600" dirty="0">
                <a:solidFill>
                  <a:srgbClr val="003886"/>
                </a:solidFill>
              </a:rPr>
              <a:t> (</a:t>
            </a:r>
            <a:r>
              <a:rPr lang="it-IT" sz="2600" dirty="0" err="1">
                <a:solidFill>
                  <a:srgbClr val="003886"/>
                </a:solidFill>
              </a:rPr>
              <a:t>employer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contact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person</a:t>
            </a:r>
            <a:r>
              <a:rPr lang="it-IT" sz="2600" dirty="0">
                <a:solidFill>
                  <a:srgbClr val="003886"/>
                </a:solidFill>
              </a:rPr>
              <a:t>),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600" dirty="0">
              <a:solidFill>
                <a:srgbClr val="00388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2600" dirty="0">
                <a:solidFill>
                  <a:srgbClr val="003886"/>
                </a:solidFill>
              </a:rPr>
              <a:t>thank </a:t>
            </a:r>
            <a:r>
              <a:rPr lang="it-IT" sz="2600" dirty="0" err="1">
                <a:solidFill>
                  <a:srgbClr val="003886"/>
                </a:solidFill>
              </a:rPr>
              <a:t>you</a:t>
            </a:r>
            <a:r>
              <a:rPr lang="it-IT" sz="2600" dirty="0">
                <a:solidFill>
                  <a:srgbClr val="003886"/>
                </a:solidFill>
              </a:rPr>
              <a:t> for </a:t>
            </a:r>
            <a:r>
              <a:rPr lang="it-IT" sz="2600" dirty="0" err="1">
                <a:solidFill>
                  <a:srgbClr val="003886"/>
                </a:solidFill>
              </a:rPr>
              <a:t>registering</a:t>
            </a:r>
            <a:r>
              <a:rPr lang="it-IT" sz="2600" dirty="0">
                <a:solidFill>
                  <a:srgbClr val="003886"/>
                </a:solidFill>
              </a:rPr>
              <a:t> in EURES TMS project. The project team </a:t>
            </a:r>
            <a:r>
              <a:rPr lang="it-IT" sz="2600" dirty="0" err="1">
                <a:solidFill>
                  <a:srgbClr val="003886"/>
                </a:solidFill>
              </a:rPr>
              <a:t>is</a:t>
            </a:r>
            <a:r>
              <a:rPr lang="it-IT" sz="2600" dirty="0">
                <a:solidFill>
                  <a:srgbClr val="003886"/>
                </a:solidFill>
              </a:rPr>
              <a:t> checking the data </a:t>
            </a:r>
            <a:r>
              <a:rPr lang="it-IT" sz="2600" dirty="0" err="1">
                <a:solidFill>
                  <a:srgbClr val="003886"/>
                </a:solidFill>
              </a:rPr>
              <a:t>you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provided</a:t>
            </a:r>
            <a:r>
              <a:rPr lang="it-IT" sz="2600" dirty="0">
                <a:solidFill>
                  <a:srgbClr val="003886"/>
                </a:solidFill>
              </a:rPr>
              <a:t> with.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600" dirty="0">
              <a:solidFill>
                <a:srgbClr val="00388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2600" dirty="0" err="1">
                <a:solidFill>
                  <a:srgbClr val="003886"/>
                </a:solidFill>
              </a:rPr>
              <a:t>You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will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receive</a:t>
            </a:r>
            <a:r>
              <a:rPr lang="it-IT" sz="2600" dirty="0">
                <a:solidFill>
                  <a:srgbClr val="003886"/>
                </a:solidFill>
              </a:rPr>
              <a:t> by e-mail the </a:t>
            </a:r>
            <a:r>
              <a:rPr lang="it-IT" sz="2600" b="1" dirty="0" err="1">
                <a:solidFill>
                  <a:srgbClr val="003886"/>
                </a:solidFill>
              </a:rPr>
              <a:t>credentials</a:t>
            </a:r>
            <a:r>
              <a:rPr lang="it-IT" sz="2600" dirty="0">
                <a:solidFill>
                  <a:srgbClr val="003886"/>
                </a:solidFill>
              </a:rPr>
              <a:t> to access to </a:t>
            </a:r>
            <a:r>
              <a:rPr lang="it-IT" sz="2600" dirty="0" err="1">
                <a:solidFill>
                  <a:srgbClr val="003886"/>
                </a:solidFill>
              </a:rPr>
              <a:t>your</a:t>
            </a:r>
            <a:r>
              <a:rPr lang="it-IT" sz="2600" dirty="0">
                <a:solidFill>
                  <a:srgbClr val="003886"/>
                </a:solidFill>
              </a:rPr>
              <a:t> personal dashboard.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600" dirty="0">
              <a:solidFill>
                <a:srgbClr val="00388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2600" dirty="0" err="1">
                <a:solidFill>
                  <a:srgbClr val="003886"/>
                </a:solidFill>
              </a:rPr>
              <a:t>If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necessary</a:t>
            </a:r>
            <a:r>
              <a:rPr lang="it-IT" sz="2600" dirty="0">
                <a:solidFill>
                  <a:srgbClr val="003886"/>
                </a:solidFill>
              </a:rPr>
              <a:t>, </a:t>
            </a:r>
            <a:r>
              <a:rPr lang="it-IT" sz="2600" dirty="0" err="1">
                <a:solidFill>
                  <a:srgbClr val="003886"/>
                </a:solidFill>
              </a:rPr>
              <a:t>you</a:t>
            </a:r>
            <a:r>
              <a:rPr lang="it-IT" sz="2600" dirty="0">
                <a:solidFill>
                  <a:srgbClr val="003886"/>
                </a:solidFill>
              </a:rPr>
              <a:t> can </a:t>
            </a:r>
            <a:r>
              <a:rPr lang="it-IT" sz="2600" dirty="0" err="1">
                <a:solidFill>
                  <a:srgbClr val="003886"/>
                </a:solidFill>
              </a:rPr>
              <a:t>contact</a:t>
            </a:r>
            <a:r>
              <a:rPr lang="it-IT" sz="2600" dirty="0">
                <a:solidFill>
                  <a:srgbClr val="003886"/>
                </a:solidFill>
              </a:rPr>
              <a:t> the Project team for more information or </a:t>
            </a:r>
            <a:r>
              <a:rPr lang="it-IT" sz="2600" dirty="0" err="1">
                <a:solidFill>
                  <a:srgbClr val="003886"/>
                </a:solidFill>
              </a:rPr>
              <a:t>clarification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about</a:t>
            </a:r>
            <a:r>
              <a:rPr lang="it-IT" sz="2600" dirty="0">
                <a:solidFill>
                  <a:srgbClr val="003886"/>
                </a:solidFill>
              </a:rPr>
              <a:t> the Company/</a:t>
            </a:r>
            <a:r>
              <a:rPr lang="it-IT" sz="2600" dirty="0" err="1">
                <a:solidFill>
                  <a:srgbClr val="003886"/>
                </a:solidFill>
              </a:rPr>
              <a:t>Organisation</a:t>
            </a:r>
            <a:r>
              <a:rPr lang="it-IT" sz="2600" dirty="0">
                <a:solidFill>
                  <a:srgbClr val="003886"/>
                </a:solidFill>
              </a:rPr>
              <a:t> </a:t>
            </a:r>
            <a:r>
              <a:rPr lang="it-IT" sz="2600" dirty="0" err="1">
                <a:solidFill>
                  <a:srgbClr val="003886"/>
                </a:solidFill>
              </a:rPr>
              <a:t>eligibility</a:t>
            </a:r>
            <a:r>
              <a:rPr lang="it-IT" sz="2600" dirty="0">
                <a:solidFill>
                  <a:srgbClr val="003886"/>
                </a:solidFill>
              </a:rPr>
              <a:t>  in the project.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600" i="1" dirty="0">
              <a:solidFill>
                <a:srgbClr val="00388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2600" dirty="0">
                <a:solidFill>
                  <a:srgbClr val="003886"/>
                </a:solidFill>
              </a:rPr>
              <a:t>Best </a:t>
            </a:r>
            <a:r>
              <a:rPr lang="it-IT" sz="2600" dirty="0" err="1">
                <a:solidFill>
                  <a:srgbClr val="003886"/>
                </a:solidFill>
              </a:rPr>
              <a:t>regards</a:t>
            </a:r>
            <a:r>
              <a:rPr lang="it-IT" sz="2600" dirty="0">
                <a:solidFill>
                  <a:srgbClr val="003886"/>
                </a:solidFill>
              </a:rPr>
              <a:t>,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2600" dirty="0">
                <a:solidFill>
                  <a:srgbClr val="003886"/>
                </a:solidFill>
              </a:rPr>
              <a:t>The project team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2600" dirty="0">
                <a:solidFill>
                  <a:srgbClr val="003886"/>
                </a:solidFill>
              </a:rPr>
              <a:t>EURES National </a:t>
            </a:r>
            <a:r>
              <a:rPr lang="it-IT" sz="2600" dirty="0" err="1">
                <a:solidFill>
                  <a:srgbClr val="003886"/>
                </a:solidFill>
              </a:rPr>
              <a:t>Coordination</a:t>
            </a:r>
            <a:r>
              <a:rPr lang="it-IT" sz="2600" dirty="0">
                <a:solidFill>
                  <a:srgbClr val="003886"/>
                </a:solidFill>
              </a:rPr>
              <a:t> Office </a:t>
            </a:r>
            <a:r>
              <a:rPr lang="it-IT" sz="2600" dirty="0" err="1">
                <a:solidFill>
                  <a:srgbClr val="003886"/>
                </a:solidFill>
              </a:rPr>
              <a:t>Italy</a:t>
            </a:r>
            <a:endParaRPr dirty="0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dirty="0"/>
          </a:p>
        </p:txBody>
      </p:sp>
      <p:sp>
        <p:nvSpPr>
          <p:cNvPr id="223" name="Google Shape;223;p6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179042" y="196293"/>
            <a:ext cx="10823575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600"/>
              <a:buFont typeface="Quattrocento Sans"/>
              <a:buNone/>
            </a:pPr>
            <a:r>
              <a:rPr lang="it-IT" sz="3600">
                <a:solidFill>
                  <a:srgbClr val="C01E56"/>
                </a:solidFill>
              </a:rPr>
              <a:t>STEP 2: </a:t>
            </a:r>
            <a:r>
              <a:rPr lang="it-IT" sz="3600"/>
              <a:t>EMPL validates the email address and receives a welcome email</a:t>
            </a:r>
            <a:endParaRPr/>
          </a:p>
        </p:txBody>
      </p:sp>
      <p:pic>
        <p:nvPicPr>
          <p:cNvPr id="225" name="Google Shape;225;p6" descr="Busta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2081" y="1125816"/>
            <a:ext cx="1562640" cy="156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136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gray">
          <a:xfrm>
            <a:off x="1661584" y="3733800"/>
            <a:ext cx="8498416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3600" b="1" kern="0" dirty="0">
                <a:solidFill>
                  <a:srgbClr val="27639E"/>
                </a:solidFill>
              </a:rPr>
              <a:t>The EURES Network</a:t>
            </a:r>
          </a:p>
        </p:txBody>
      </p:sp>
      <p:pic>
        <p:nvPicPr>
          <p:cNvPr id="5" name="Immagine 5" descr="C:\Users\cmastracci.ext\Desktop\EURES\logo FSE\logo_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46" y="454025"/>
            <a:ext cx="55301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54025"/>
            <a:ext cx="1378991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31989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 txBox="1">
            <a:spLocks noGrp="1"/>
          </p:cNvSpPr>
          <p:nvPr>
            <p:ph type="title"/>
          </p:nvPr>
        </p:nvSpPr>
        <p:spPr>
          <a:xfrm>
            <a:off x="178904" y="236207"/>
            <a:ext cx="108237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600"/>
              <a:buFont typeface="Quattrocento Sans"/>
              <a:buNone/>
            </a:pPr>
            <a:r>
              <a:rPr lang="it-IT" sz="3600">
                <a:solidFill>
                  <a:srgbClr val="C01E56"/>
                </a:solidFill>
              </a:rPr>
              <a:t>STEP 3: </a:t>
            </a:r>
            <a:r>
              <a:rPr lang="it-IT" sz="3600"/>
              <a:t>EMPL fills in the registration form</a:t>
            </a:r>
            <a:endParaRPr/>
          </a:p>
        </p:txBody>
      </p:sp>
      <p:sp>
        <p:nvSpPr>
          <p:cNvPr id="231" name="Google Shape;231;p7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2" name="Google Shape;232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1030" t="23940" r="6589" b="10293"/>
          <a:stretch/>
        </p:blipFill>
        <p:spPr>
          <a:xfrm>
            <a:off x="410966" y="3269129"/>
            <a:ext cx="6052896" cy="2721768"/>
          </a:xfrm>
          <a:prstGeom prst="rect">
            <a:avLst/>
          </a:prstGeom>
          <a:noFill/>
          <a:ln w="9525" cap="flat" cmpd="sng">
            <a:solidFill>
              <a:srgbClr val="13428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7"/>
          <p:cNvPicPr preferRelativeResize="0"/>
          <p:nvPr/>
        </p:nvPicPr>
        <p:blipFill rotWithShape="1">
          <a:blip r:embed="rId4">
            <a:alphaModFix/>
          </a:blip>
          <a:srcRect l="8478" t="21935" r="4953" b="9035"/>
          <a:stretch/>
        </p:blipFill>
        <p:spPr>
          <a:xfrm>
            <a:off x="6463862" y="1813034"/>
            <a:ext cx="5494769" cy="2723006"/>
          </a:xfrm>
          <a:prstGeom prst="rect">
            <a:avLst/>
          </a:prstGeom>
          <a:noFill/>
          <a:ln w="9525" cap="flat" cmpd="sng">
            <a:solidFill>
              <a:srgbClr val="00388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Immagine 5"/>
          <p:cNvPicPr/>
          <p:nvPr/>
        </p:nvPicPr>
        <p:blipFill rotWithShape="1">
          <a:blip r:embed="rId5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438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 txBox="1">
            <a:spLocks noGrp="1"/>
          </p:cNvSpPr>
          <p:nvPr>
            <p:ph type="title"/>
          </p:nvPr>
        </p:nvSpPr>
        <p:spPr>
          <a:xfrm>
            <a:off x="403262" y="150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600"/>
              <a:buFont typeface="Quattrocento Sans"/>
              <a:buNone/>
            </a:pPr>
            <a:r>
              <a:rPr lang="it-IT" sz="3600" dirty="0">
                <a:solidFill>
                  <a:srgbClr val="C01E56"/>
                </a:solidFill>
              </a:rPr>
              <a:t>STEP 4: </a:t>
            </a:r>
            <a:r>
              <a:rPr lang="it-IT" dirty="0"/>
              <a:t>ANPAL help desk </a:t>
            </a:r>
            <a:r>
              <a:rPr lang="it-IT" dirty="0" err="1"/>
              <a:t>validates</a:t>
            </a:r>
            <a:r>
              <a:rPr lang="it-IT" dirty="0"/>
              <a:t> the Company and </a:t>
            </a:r>
            <a:r>
              <a:rPr lang="it-IT" dirty="0" err="1"/>
              <a:t>assigns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to a project Adviser</a:t>
            </a:r>
            <a:endParaRPr dirty="0"/>
          </a:p>
        </p:txBody>
      </p:sp>
      <p:sp>
        <p:nvSpPr>
          <p:cNvPr id="239" name="Google Shape;239;p8"/>
          <p:cNvSpPr txBox="1">
            <a:spLocks noGrp="1"/>
          </p:cNvSpPr>
          <p:nvPr>
            <p:ph type="body" idx="1"/>
          </p:nvPr>
        </p:nvSpPr>
        <p:spPr>
          <a:xfrm>
            <a:off x="233368" y="1475818"/>
            <a:ext cx="5684547" cy="482076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0038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dirty="0" err="1">
                <a:solidFill>
                  <a:srgbClr val="13428D"/>
                </a:solidFill>
              </a:rPr>
              <a:t>Dear</a:t>
            </a:r>
            <a:r>
              <a:rPr lang="it-IT" sz="1400" dirty="0">
                <a:solidFill>
                  <a:srgbClr val="13428D"/>
                </a:solidFill>
              </a:rPr>
              <a:t> (Company </a:t>
            </a:r>
            <a:r>
              <a:rPr lang="it-IT" sz="1400" dirty="0" err="1">
                <a:solidFill>
                  <a:srgbClr val="13428D"/>
                </a:solidFill>
              </a:rPr>
              <a:t>name</a:t>
            </a:r>
            <a:r>
              <a:rPr lang="it-IT" sz="1400" dirty="0">
                <a:solidFill>
                  <a:srgbClr val="13428D"/>
                </a:solidFill>
              </a:rPr>
              <a:t>),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dirty="0" err="1">
                <a:solidFill>
                  <a:srgbClr val="13428D"/>
                </a:solidFill>
              </a:rPr>
              <a:t>thank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you</a:t>
            </a:r>
            <a:r>
              <a:rPr lang="it-IT" sz="1400" dirty="0">
                <a:solidFill>
                  <a:srgbClr val="13428D"/>
                </a:solidFill>
              </a:rPr>
              <a:t> for </a:t>
            </a:r>
            <a:r>
              <a:rPr lang="it-IT" sz="1400" dirty="0" err="1">
                <a:solidFill>
                  <a:srgbClr val="13428D"/>
                </a:solidFill>
              </a:rPr>
              <a:t>registering</a:t>
            </a:r>
            <a:r>
              <a:rPr lang="it-IT" sz="1400" dirty="0">
                <a:solidFill>
                  <a:srgbClr val="13428D"/>
                </a:solidFill>
              </a:rPr>
              <a:t> in the </a:t>
            </a:r>
            <a:r>
              <a:rPr lang="it-IT" sz="1400" dirty="0" err="1">
                <a:solidFill>
                  <a:srgbClr val="13428D"/>
                </a:solidFill>
              </a:rPr>
              <a:t>platform</a:t>
            </a:r>
            <a:r>
              <a:rPr lang="it-IT" sz="1400" dirty="0">
                <a:solidFill>
                  <a:srgbClr val="13428D"/>
                </a:solidFill>
              </a:rPr>
              <a:t> and welcome to EURES TMS </a:t>
            </a:r>
            <a:r>
              <a:rPr lang="it-IT" sz="1400" dirty="0" err="1">
                <a:solidFill>
                  <a:srgbClr val="13428D"/>
                </a:solidFill>
              </a:rPr>
              <a:t>project</a:t>
            </a:r>
            <a:r>
              <a:rPr lang="it-IT" sz="1400" dirty="0">
                <a:solidFill>
                  <a:srgbClr val="13428D"/>
                </a:solidFill>
              </a:rPr>
              <a:t>, </a:t>
            </a:r>
            <a:r>
              <a:rPr lang="it-IT" sz="1400" dirty="0" err="1">
                <a:solidFill>
                  <a:srgbClr val="13428D"/>
                </a:solidFill>
              </a:rPr>
              <a:t>run</a:t>
            </a:r>
            <a:r>
              <a:rPr lang="it-IT" sz="1400" dirty="0">
                <a:solidFill>
                  <a:srgbClr val="13428D"/>
                </a:solidFill>
              </a:rPr>
              <a:t> by the EURES National </a:t>
            </a:r>
            <a:r>
              <a:rPr lang="it-IT" sz="1400" dirty="0" err="1">
                <a:solidFill>
                  <a:srgbClr val="13428D"/>
                </a:solidFill>
              </a:rPr>
              <a:t>Coordination</a:t>
            </a:r>
            <a:r>
              <a:rPr lang="it-IT" sz="1400" dirty="0">
                <a:solidFill>
                  <a:srgbClr val="13428D"/>
                </a:solidFill>
              </a:rPr>
              <a:t> Office </a:t>
            </a:r>
            <a:r>
              <a:rPr lang="it-IT" sz="1400" dirty="0" err="1">
                <a:solidFill>
                  <a:srgbClr val="13428D"/>
                </a:solidFill>
              </a:rPr>
              <a:t>Italy</a:t>
            </a:r>
            <a:r>
              <a:rPr lang="it-IT" sz="1400" dirty="0">
                <a:solidFill>
                  <a:srgbClr val="13428D"/>
                </a:solidFill>
              </a:rPr>
              <a:t> (link a https://www.anpal.gov.it/eures-en) and </a:t>
            </a:r>
            <a:r>
              <a:rPr lang="it-IT" sz="1400" dirty="0" err="1">
                <a:solidFill>
                  <a:srgbClr val="13428D"/>
                </a:solidFill>
              </a:rPr>
              <a:t>financed</a:t>
            </a:r>
            <a:r>
              <a:rPr lang="it-IT" sz="1400" dirty="0">
                <a:solidFill>
                  <a:srgbClr val="13428D"/>
                </a:solidFill>
              </a:rPr>
              <a:t> by the EU </a:t>
            </a:r>
            <a:r>
              <a:rPr lang="it-IT" sz="1400" dirty="0" err="1">
                <a:solidFill>
                  <a:srgbClr val="13428D"/>
                </a:solidFill>
              </a:rPr>
              <a:t>Programme</a:t>
            </a:r>
            <a:r>
              <a:rPr lang="it-IT" sz="1400" dirty="0">
                <a:solidFill>
                  <a:srgbClr val="13428D"/>
                </a:solidFill>
              </a:rPr>
              <a:t> for </a:t>
            </a:r>
            <a:r>
              <a:rPr lang="it-IT" sz="1400" dirty="0" err="1">
                <a:solidFill>
                  <a:srgbClr val="13428D"/>
                </a:solidFill>
              </a:rPr>
              <a:t>Employment</a:t>
            </a:r>
            <a:r>
              <a:rPr lang="it-IT" sz="1400" dirty="0">
                <a:solidFill>
                  <a:srgbClr val="13428D"/>
                </a:solidFill>
              </a:rPr>
              <a:t> and Social </a:t>
            </a:r>
            <a:r>
              <a:rPr lang="it-IT" sz="1400" dirty="0" err="1">
                <a:solidFill>
                  <a:srgbClr val="13428D"/>
                </a:solidFill>
              </a:rPr>
              <a:t>Innovation</a:t>
            </a:r>
            <a:r>
              <a:rPr lang="it-IT" sz="1400" dirty="0">
                <a:solidFill>
                  <a:srgbClr val="13428D"/>
                </a:solidFill>
              </a:rPr>
              <a:t> (</a:t>
            </a:r>
            <a:r>
              <a:rPr lang="it-IT" sz="1400" dirty="0" err="1">
                <a:solidFill>
                  <a:srgbClr val="13428D"/>
                </a:solidFill>
              </a:rPr>
              <a:t>EaSI</a:t>
            </a:r>
            <a:r>
              <a:rPr lang="it-IT" sz="1400" dirty="0">
                <a:solidFill>
                  <a:srgbClr val="13428D"/>
                </a:solidFill>
              </a:rPr>
              <a:t>) (link a https://ec.europa.eu/social/main.jsp?catId=1081).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dirty="0">
                <a:solidFill>
                  <a:srgbClr val="13428D"/>
                </a:solidFill>
              </a:rPr>
              <a:t>The </a:t>
            </a:r>
            <a:r>
              <a:rPr lang="it-IT" sz="1400" dirty="0" err="1">
                <a:solidFill>
                  <a:srgbClr val="13428D"/>
                </a:solidFill>
              </a:rPr>
              <a:t>project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supports</a:t>
            </a:r>
            <a:r>
              <a:rPr lang="it-IT" sz="1400" dirty="0">
                <a:solidFill>
                  <a:srgbClr val="13428D"/>
                </a:solidFill>
              </a:rPr>
              <a:t> the </a:t>
            </a:r>
            <a:r>
              <a:rPr lang="it-IT" sz="1400" dirty="0" err="1">
                <a:solidFill>
                  <a:srgbClr val="13428D"/>
                </a:solidFill>
              </a:rPr>
              <a:t>mobility</a:t>
            </a:r>
            <a:r>
              <a:rPr lang="it-IT" sz="1400" dirty="0">
                <a:solidFill>
                  <a:srgbClr val="13428D"/>
                </a:solidFill>
              </a:rPr>
              <a:t> of </a:t>
            </a:r>
            <a:r>
              <a:rPr lang="it-IT" sz="1400" dirty="0" err="1">
                <a:solidFill>
                  <a:srgbClr val="13428D"/>
                </a:solidFill>
              </a:rPr>
              <a:t>workers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across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European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countries</a:t>
            </a:r>
            <a:r>
              <a:rPr lang="it-IT" sz="1400" dirty="0">
                <a:solidFill>
                  <a:srgbClr val="13428D"/>
                </a:solidFill>
              </a:rPr>
              <a:t> and in some EEA </a:t>
            </a:r>
            <a:r>
              <a:rPr lang="it-IT" sz="1400" dirty="0" err="1">
                <a:solidFill>
                  <a:srgbClr val="13428D"/>
                </a:solidFill>
              </a:rPr>
              <a:t>countries</a:t>
            </a:r>
            <a:r>
              <a:rPr lang="it-IT" sz="1400" dirty="0">
                <a:solidFill>
                  <a:srgbClr val="13428D"/>
                </a:solidFill>
              </a:rPr>
              <a:t> (</a:t>
            </a:r>
            <a:r>
              <a:rPr lang="it-IT" sz="1400" dirty="0" err="1">
                <a:solidFill>
                  <a:srgbClr val="13428D"/>
                </a:solidFill>
              </a:rPr>
              <a:t>Norway</a:t>
            </a:r>
            <a:r>
              <a:rPr lang="it-IT" sz="1400" dirty="0">
                <a:solidFill>
                  <a:srgbClr val="13428D"/>
                </a:solidFill>
              </a:rPr>
              <a:t> and Iceland), </a:t>
            </a:r>
            <a:r>
              <a:rPr lang="it-IT" sz="1400" dirty="0" err="1">
                <a:solidFill>
                  <a:srgbClr val="13428D"/>
                </a:solidFill>
              </a:rPr>
              <a:t>through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financial</a:t>
            </a:r>
            <a:r>
              <a:rPr lang="it-IT" sz="1400" dirty="0">
                <a:solidFill>
                  <a:srgbClr val="13428D"/>
                </a:solidFill>
              </a:rPr>
              <a:t> benefits and </a:t>
            </a:r>
            <a:r>
              <a:rPr lang="it-IT" sz="1400" dirty="0" err="1">
                <a:solidFill>
                  <a:srgbClr val="13428D"/>
                </a:solidFill>
              </a:rPr>
              <a:t>services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addressed</a:t>
            </a:r>
            <a:r>
              <a:rPr lang="it-IT" sz="1400" dirty="0">
                <a:solidFill>
                  <a:srgbClr val="13428D"/>
                </a:solidFill>
              </a:rPr>
              <a:t> to </a:t>
            </a:r>
            <a:r>
              <a:rPr lang="it-IT" sz="1400" dirty="0" err="1">
                <a:solidFill>
                  <a:srgbClr val="13428D"/>
                </a:solidFill>
              </a:rPr>
              <a:t>jobseekers</a:t>
            </a:r>
            <a:r>
              <a:rPr lang="it-IT" sz="1400" dirty="0">
                <a:solidFill>
                  <a:srgbClr val="13428D"/>
                </a:solidFill>
              </a:rPr>
              <a:t> and </a:t>
            </a:r>
            <a:r>
              <a:rPr lang="it-IT" sz="1400" dirty="0" err="1">
                <a:solidFill>
                  <a:srgbClr val="13428D"/>
                </a:solidFill>
              </a:rPr>
              <a:t>employers</a:t>
            </a:r>
            <a:r>
              <a:rPr lang="it-IT" sz="1400" dirty="0">
                <a:solidFill>
                  <a:srgbClr val="13428D"/>
                </a:solidFill>
              </a:rPr>
              <a:t>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b="1" dirty="0">
                <a:solidFill>
                  <a:srgbClr val="13428D"/>
                </a:solidFill>
              </a:rPr>
              <a:t>Your Company </a:t>
            </a:r>
            <a:r>
              <a:rPr lang="it-IT" sz="1400" b="1" dirty="0" err="1">
                <a:solidFill>
                  <a:srgbClr val="13428D"/>
                </a:solidFill>
              </a:rPr>
              <a:t>profile</a:t>
            </a:r>
            <a:r>
              <a:rPr lang="it-IT" sz="1400" b="1" dirty="0">
                <a:solidFill>
                  <a:srgbClr val="13428D"/>
                </a:solidFill>
              </a:rPr>
              <a:t> in the </a:t>
            </a:r>
            <a:r>
              <a:rPr lang="it-IT" sz="1400" b="1" dirty="0" err="1">
                <a:solidFill>
                  <a:srgbClr val="13428D"/>
                </a:solidFill>
              </a:rPr>
              <a:t>platform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b="1" dirty="0" err="1">
                <a:solidFill>
                  <a:srgbClr val="13428D"/>
                </a:solidFill>
              </a:rPr>
              <a:t>is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b="1" dirty="0" err="1">
                <a:solidFill>
                  <a:srgbClr val="13428D"/>
                </a:solidFill>
              </a:rPr>
              <a:t>validated</a:t>
            </a:r>
            <a:r>
              <a:rPr lang="it-IT" sz="1400" b="1" dirty="0">
                <a:solidFill>
                  <a:srgbClr val="13428D"/>
                </a:solidFill>
              </a:rPr>
              <a:t> and </a:t>
            </a:r>
            <a:r>
              <a:rPr lang="it-IT" sz="1400" b="1" dirty="0" err="1">
                <a:solidFill>
                  <a:srgbClr val="13428D"/>
                </a:solidFill>
              </a:rPr>
              <a:t>starting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b="1" dirty="0" err="1">
                <a:solidFill>
                  <a:srgbClr val="13428D"/>
                </a:solidFill>
              </a:rPr>
              <a:t>now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b="1" dirty="0" err="1">
                <a:solidFill>
                  <a:srgbClr val="13428D"/>
                </a:solidFill>
              </a:rPr>
              <a:t>you</a:t>
            </a:r>
            <a:r>
              <a:rPr lang="it-IT" sz="1400" b="1" dirty="0">
                <a:solidFill>
                  <a:srgbClr val="13428D"/>
                </a:solidFill>
              </a:rPr>
              <a:t> can </a:t>
            </a:r>
            <a:r>
              <a:rPr lang="it-IT" sz="1400" b="1" dirty="0" err="1">
                <a:solidFill>
                  <a:srgbClr val="13428D"/>
                </a:solidFill>
              </a:rPr>
              <a:t>access</a:t>
            </a:r>
            <a:r>
              <a:rPr lang="it-IT" sz="1400" b="1" dirty="0">
                <a:solidFill>
                  <a:srgbClr val="13428D"/>
                </a:solidFill>
              </a:rPr>
              <a:t> to </a:t>
            </a:r>
            <a:r>
              <a:rPr lang="it-IT" sz="1400" b="1" dirty="0" err="1">
                <a:solidFill>
                  <a:srgbClr val="13428D"/>
                </a:solidFill>
              </a:rPr>
              <a:t>your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b="1" dirty="0" err="1">
                <a:solidFill>
                  <a:srgbClr val="13428D"/>
                </a:solidFill>
              </a:rPr>
              <a:t>dashboard</a:t>
            </a:r>
            <a:r>
              <a:rPr lang="it-IT" sz="1400" b="1" dirty="0">
                <a:solidFill>
                  <a:srgbClr val="13428D"/>
                </a:solidFill>
              </a:rPr>
              <a:t>!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dirty="0">
                <a:solidFill>
                  <a:srgbClr val="13428D"/>
                </a:solidFill>
              </a:rPr>
              <a:t>A </a:t>
            </a:r>
            <a:r>
              <a:rPr lang="it-IT" sz="1400" b="1" dirty="0">
                <a:solidFill>
                  <a:srgbClr val="13428D"/>
                </a:solidFill>
              </a:rPr>
              <a:t>project Adviser </a:t>
            </a:r>
            <a:r>
              <a:rPr lang="it-IT" sz="1400" b="1" dirty="0" err="1">
                <a:solidFill>
                  <a:srgbClr val="13428D"/>
                </a:solidFill>
              </a:rPr>
              <a:t>will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b="1" dirty="0" err="1">
                <a:solidFill>
                  <a:srgbClr val="13428D"/>
                </a:solidFill>
              </a:rPr>
              <a:t>shortly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b="1" dirty="0" err="1">
                <a:solidFill>
                  <a:srgbClr val="13428D"/>
                </a:solidFill>
              </a:rPr>
              <a:t>get</a:t>
            </a:r>
            <a:r>
              <a:rPr lang="it-IT" sz="1400" b="1" dirty="0">
                <a:solidFill>
                  <a:srgbClr val="13428D"/>
                </a:solidFill>
              </a:rPr>
              <a:t> in touch with </a:t>
            </a:r>
            <a:r>
              <a:rPr lang="it-IT" sz="1400" b="1" dirty="0" err="1">
                <a:solidFill>
                  <a:srgbClr val="13428D"/>
                </a:solidFill>
              </a:rPr>
              <a:t>you</a:t>
            </a:r>
            <a:r>
              <a:rPr lang="it-IT" sz="1400" b="1" dirty="0">
                <a:solidFill>
                  <a:srgbClr val="13428D"/>
                </a:solidFill>
              </a:rPr>
              <a:t> </a:t>
            </a:r>
            <a:r>
              <a:rPr lang="it-IT" sz="1400" dirty="0">
                <a:solidFill>
                  <a:srgbClr val="13428D"/>
                </a:solidFill>
              </a:rPr>
              <a:t>and </a:t>
            </a:r>
            <a:r>
              <a:rPr lang="it-IT" sz="1400" dirty="0" err="1">
                <a:solidFill>
                  <a:srgbClr val="13428D"/>
                </a:solidFill>
              </a:rPr>
              <a:t>will</a:t>
            </a:r>
            <a:r>
              <a:rPr lang="it-IT" sz="1400" dirty="0">
                <a:solidFill>
                  <a:srgbClr val="13428D"/>
                </a:solidFill>
              </a:rPr>
              <a:t> support </a:t>
            </a:r>
            <a:r>
              <a:rPr lang="it-IT" sz="1400" dirty="0" err="1">
                <a:solidFill>
                  <a:srgbClr val="13428D"/>
                </a:solidFill>
              </a:rPr>
              <a:t>you</a:t>
            </a:r>
            <a:r>
              <a:rPr lang="it-IT" sz="1400" dirty="0">
                <a:solidFill>
                  <a:srgbClr val="13428D"/>
                </a:solidFill>
              </a:rPr>
              <a:t> to </a:t>
            </a:r>
            <a:r>
              <a:rPr lang="it-IT" sz="1400" dirty="0" err="1">
                <a:solidFill>
                  <a:srgbClr val="13428D"/>
                </a:solidFill>
              </a:rPr>
              <a:t>fill</a:t>
            </a:r>
            <a:r>
              <a:rPr lang="it-IT" sz="1400" dirty="0">
                <a:solidFill>
                  <a:srgbClr val="13428D"/>
                </a:solidFill>
              </a:rPr>
              <a:t> in </a:t>
            </a:r>
            <a:r>
              <a:rPr lang="it-IT" sz="1400" dirty="0" err="1">
                <a:solidFill>
                  <a:srgbClr val="13428D"/>
                </a:solidFill>
              </a:rPr>
              <a:t>your</a:t>
            </a:r>
            <a:r>
              <a:rPr lang="it-IT" sz="1400" dirty="0">
                <a:solidFill>
                  <a:srgbClr val="13428D"/>
                </a:solidFill>
              </a:rPr>
              <a:t> vacancies, to </a:t>
            </a:r>
            <a:r>
              <a:rPr lang="it-IT" sz="1400" dirty="0" err="1">
                <a:solidFill>
                  <a:srgbClr val="13428D"/>
                </a:solidFill>
              </a:rPr>
              <a:t>select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candidates</a:t>
            </a:r>
            <a:r>
              <a:rPr lang="it-IT" sz="1400" dirty="0">
                <a:solidFill>
                  <a:srgbClr val="13428D"/>
                </a:solidFill>
              </a:rPr>
              <a:t> and to </a:t>
            </a:r>
            <a:r>
              <a:rPr lang="it-IT" sz="1400" dirty="0" err="1">
                <a:solidFill>
                  <a:srgbClr val="13428D"/>
                </a:solidFill>
              </a:rPr>
              <a:t>manage</a:t>
            </a:r>
            <a:r>
              <a:rPr lang="it-IT" sz="1400" dirty="0">
                <a:solidFill>
                  <a:srgbClr val="13428D"/>
                </a:solidFill>
              </a:rPr>
              <a:t> the project </a:t>
            </a:r>
            <a:r>
              <a:rPr lang="it-IT" sz="1400" dirty="0" err="1">
                <a:solidFill>
                  <a:srgbClr val="13428D"/>
                </a:solidFill>
              </a:rPr>
              <a:t>procedures</a:t>
            </a:r>
            <a:r>
              <a:rPr lang="it-IT" sz="1400" dirty="0">
                <a:solidFill>
                  <a:srgbClr val="13428D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dirty="0" err="1">
                <a:solidFill>
                  <a:srgbClr val="13428D"/>
                </a:solidFill>
              </a:rPr>
              <a:t>Please</a:t>
            </a:r>
            <a:r>
              <a:rPr lang="it-IT" sz="1400" dirty="0">
                <a:solidFill>
                  <a:srgbClr val="13428D"/>
                </a:solidFill>
              </a:rPr>
              <a:t> do </a:t>
            </a:r>
            <a:r>
              <a:rPr lang="it-IT" sz="1400" dirty="0" err="1">
                <a:solidFill>
                  <a:srgbClr val="13428D"/>
                </a:solidFill>
              </a:rPr>
              <a:t>not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hesitate</a:t>
            </a:r>
            <a:r>
              <a:rPr lang="it-IT" sz="1400" dirty="0">
                <a:solidFill>
                  <a:srgbClr val="13428D"/>
                </a:solidFill>
              </a:rPr>
              <a:t> to </a:t>
            </a:r>
            <a:r>
              <a:rPr lang="it-IT" sz="1400" dirty="0" err="1">
                <a:solidFill>
                  <a:srgbClr val="13428D"/>
                </a:solidFill>
              </a:rPr>
              <a:t>contact</a:t>
            </a:r>
            <a:r>
              <a:rPr lang="it-IT" sz="1400" dirty="0">
                <a:solidFill>
                  <a:srgbClr val="13428D"/>
                </a:solidFill>
              </a:rPr>
              <a:t> us </a:t>
            </a:r>
            <a:r>
              <a:rPr lang="it-IT" sz="1400" dirty="0" err="1">
                <a:solidFill>
                  <a:srgbClr val="13428D"/>
                </a:solidFill>
              </a:rPr>
              <a:t>at</a:t>
            </a:r>
            <a:r>
              <a:rPr lang="it-IT" sz="1400" dirty="0">
                <a:solidFill>
                  <a:srgbClr val="13428D"/>
                </a:solidFill>
              </a:rPr>
              <a:t> EURES-TMS@anpal.gov.it mail for </a:t>
            </a:r>
            <a:r>
              <a:rPr lang="it-IT" sz="1400" dirty="0" err="1">
                <a:solidFill>
                  <a:srgbClr val="13428D"/>
                </a:solidFill>
              </a:rPr>
              <a:t>any</a:t>
            </a:r>
            <a:r>
              <a:rPr lang="it-IT" sz="1400" dirty="0">
                <a:solidFill>
                  <a:srgbClr val="13428D"/>
                </a:solidFill>
              </a:rPr>
              <a:t> </a:t>
            </a:r>
            <a:r>
              <a:rPr lang="it-IT" sz="1400" dirty="0" err="1">
                <a:solidFill>
                  <a:srgbClr val="13428D"/>
                </a:solidFill>
              </a:rPr>
              <a:t>clarification</a:t>
            </a:r>
            <a:r>
              <a:rPr lang="it-IT" sz="1400" dirty="0">
                <a:solidFill>
                  <a:srgbClr val="13428D"/>
                </a:solidFill>
              </a:rPr>
              <a:t> or </a:t>
            </a:r>
            <a:r>
              <a:rPr lang="it-IT" sz="1400" dirty="0" err="1">
                <a:solidFill>
                  <a:srgbClr val="13428D"/>
                </a:solidFill>
              </a:rPr>
              <a:t>further</a:t>
            </a:r>
            <a:r>
              <a:rPr lang="it-IT" sz="1400" dirty="0">
                <a:solidFill>
                  <a:srgbClr val="13428D"/>
                </a:solidFill>
              </a:rPr>
              <a:t> information.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endParaRPr sz="1400" dirty="0">
              <a:solidFill>
                <a:srgbClr val="13428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dirty="0">
                <a:solidFill>
                  <a:srgbClr val="13428D"/>
                </a:solidFill>
              </a:rPr>
              <a:t>Best </a:t>
            </a:r>
            <a:r>
              <a:rPr lang="it-IT" sz="1400" dirty="0" err="1">
                <a:solidFill>
                  <a:srgbClr val="13428D"/>
                </a:solidFill>
              </a:rPr>
              <a:t>regards</a:t>
            </a:r>
            <a:r>
              <a:rPr lang="it-IT" sz="1400" dirty="0">
                <a:solidFill>
                  <a:srgbClr val="13428D"/>
                </a:solidFill>
              </a:rPr>
              <a:t>,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428D"/>
              </a:buClr>
              <a:buSzPts val="1400"/>
              <a:buNone/>
            </a:pPr>
            <a:r>
              <a:rPr lang="it-IT" sz="1400" dirty="0">
                <a:solidFill>
                  <a:srgbClr val="13428D"/>
                </a:solidFill>
              </a:rPr>
              <a:t>The </a:t>
            </a:r>
            <a:r>
              <a:rPr lang="it-IT" sz="1400" dirty="0" err="1">
                <a:solidFill>
                  <a:srgbClr val="13428D"/>
                </a:solidFill>
              </a:rPr>
              <a:t>project</a:t>
            </a:r>
            <a:r>
              <a:rPr lang="it-IT" sz="1400" dirty="0">
                <a:solidFill>
                  <a:srgbClr val="13428D"/>
                </a:solidFill>
              </a:rPr>
              <a:t> team</a:t>
            </a:r>
            <a:endParaRPr dirty="0"/>
          </a:p>
          <a:p>
            <a:pPr marL="2286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endParaRPr sz="1400" dirty="0"/>
          </a:p>
        </p:txBody>
      </p:sp>
      <p:sp>
        <p:nvSpPr>
          <p:cNvPr id="240" name="Google Shape;240;p8"/>
          <p:cNvSpPr txBox="1">
            <a:spLocks noGrp="1"/>
          </p:cNvSpPr>
          <p:nvPr>
            <p:ph type="body" idx="2"/>
          </p:nvPr>
        </p:nvSpPr>
        <p:spPr>
          <a:xfrm>
            <a:off x="5987020" y="1475818"/>
            <a:ext cx="6300872" cy="482076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1342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 err="1">
                <a:solidFill>
                  <a:srgbClr val="FF0066"/>
                </a:solidFill>
              </a:rPr>
              <a:t>Dear</a:t>
            </a:r>
            <a:r>
              <a:rPr lang="it-IT" sz="1400" dirty="0">
                <a:solidFill>
                  <a:srgbClr val="FF0066"/>
                </a:solidFill>
              </a:rPr>
              <a:t> (Company </a:t>
            </a:r>
            <a:r>
              <a:rPr lang="it-IT" sz="1400" dirty="0" err="1">
                <a:solidFill>
                  <a:srgbClr val="FF0066"/>
                </a:solidFill>
              </a:rPr>
              <a:t>name</a:t>
            </a:r>
            <a:r>
              <a:rPr lang="it-IT" sz="1400" dirty="0">
                <a:solidFill>
                  <a:srgbClr val="FF0066"/>
                </a:solidFill>
              </a:rPr>
              <a:t>),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>
                <a:solidFill>
                  <a:srgbClr val="FF0066"/>
                </a:solidFill>
              </a:rPr>
              <a:t>In </a:t>
            </a:r>
            <a:r>
              <a:rPr lang="it-IT" sz="1400" dirty="0" err="1">
                <a:solidFill>
                  <a:srgbClr val="FF0066"/>
                </a:solidFill>
              </a:rPr>
              <a:t>every</a:t>
            </a:r>
            <a:r>
              <a:rPr lang="it-IT" sz="1400" dirty="0">
                <a:solidFill>
                  <a:srgbClr val="FF0066"/>
                </a:solidFill>
              </a:rPr>
              <a:t> moment </a:t>
            </a:r>
            <a:r>
              <a:rPr lang="it-IT" sz="1400" dirty="0" err="1">
                <a:solidFill>
                  <a:srgbClr val="FF0066"/>
                </a:solidFill>
              </a:rPr>
              <a:t>you</a:t>
            </a:r>
            <a:r>
              <a:rPr lang="it-IT" sz="1400" dirty="0">
                <a:solidFill>
                  <a:srgbClr val="FF0066"/>
                </a:solidFill>
              </a:rPr>
              <a:t> can </a:t>
            </a:r>
            <a:r>
              <a:rPr lang="it-IT" sz="1400" dirty="0" err="1">
                <a:solidFill>
                  <a:srgbClr val="FF0066"/>
                </a:solidFill>
              </a:rPr>
              <a:t>access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your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dashboard</a:t>
            </a:r>
            <a:r>
              <a:rPr lang="it-IT" sz="1400" dirty="0">
                <a:solidFill>
                  <a:srgbClr val="FF0066"/>
                </a:solidFill>
              </a:rPr>
              <a:t> in the EURES-TMS </a:t>
            </a:r>
            <a:r>
              <a:rPr lang="it-IT" sz="1400" dirty="0" err="1">
                <a:solidFill>
                  <a:srgbClr val="FF0066"/>
                </a:solidFill>
              </a:rPr>
              <a:t>project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platform</a:t>
            </a:r>
            <a:r>
              <a:rPr lang="it-IT" sz="1400" dirty="0">
                <a:solidFill>
                  <a:srgbClr val="FF0066"/>
                </a:solidFill>
              </a:rPr>
              <a:t> and benefit from </a:t>
            </a:r>
            <a:r>
              <a:rPr lang="it-IT" sz="1400" dirty="0" err="1">
                <a:solidFill>
                  <a:srgbClr val="FF0066"/>
                </a:solidFill>
              </a:rPr>
              <a:t>its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services</a:t>
            </a:r>
            <a:r>
              <a:rPr lang="it-IT" sz="1400" dirty="0">
                <a:solidFill>
                  <a:srgbClr val="FF0066"/>
                </a:solidFill>
              </a:rPr>
              <a:t>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>
                <a:solidFill>
                  <a:srgbClr val="FF0066"/>
                </a:solidFill>
              </a:rPr>
              <a:t>A EURES TMS </a:t>
            </a:r>
            <a:r>
              <a:rPr lang="it-IT" sz="1400" dirty="0" err="1">
                <a:solidFill>
                  <a:srgbClr val="FF0066"/>
                </a:solidFill>
              </a:rPr>
              <a:t>project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Adviser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will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shortly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get</a:t>
            </a:r>
            <a:r>
              <a:rPr lang="it-IT" sz="1400" dirty="0">
                <a:solidFill>
                  <a:srgbClr val="FF0066"/>
                </a:solidFill>
              </a:rPr>
              <a:t> in </a:t>
            </a:r>
            <a:r>
              <a:rPr lang="it-IT" sz="1400" dirty="0" err="1">
                <a:solidFill>
                  <a:srgbClr val="FF0066"/>
                </a:solidFill>
              </a:rPr>
              <a:t>touch</a:t>
            </a:r>
            <a:r>
              <a:rPr lang="it-IT" sz="1400" dirty="0">
                <a:solidFill>
                  <a:srgbClr val="FF0066"/>
                </a:solidFill>
              </a:rPr>
              <a:t> with </a:t>
            </a:r>
            <a:r>
              <a:rPr lang="it-IT" sz="1400" dirty="0" err="1">
                <a:solidFill>
                  <a:srgbClr val="FF0066"/>
                </a:solidFill>
              </a:rPr>
              <a:t>you</a:t>
            </a:r>
            <a:r>
              <a:rPr lang="it-IT" sz="1400" dirty="0">
                <a:solidFill>
                  <a:srgbClr val="FF0066"/>
                </a:solidFill>
              </a:rPr>
              <a:t> and </a:t>
            </a:r>
            <a:r>
              <a:rPr lang="it-IT" sz="1400" dirty="0" err="1">
                <a:solidFill>
                  <a:srgbClr val="FF0066"/>
                </a:solidFill>
              </a:rPr>
              <a:t>support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you</a:t>
            </a:r>
            <a:r>
              <a:rPr lang="it-IT" sz="1400" dirty="0">
                <a:solidFill>
                  <a:srgbClr val="FF0066"/>
                </a:solidFill>
              </a:rPr>
              <a:t> with the </a:t>
            </a:r>
            <a:r>
              <a:rPr lang="it-IT" sz="1400" dirty="0" err="1">
                <a:solidFill>
                  <a:srgbClr val="FF0066"/>
                </a:solidFill>
              </a:rPr>
              <a:t>next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steps</a:t>
            </a:r>
            <a:r>
              <a:rPr lang="it-IT" sz="1400" dirty="0">
                <a:solidFill>
                  <a:srgbClr val="FF0066"/>
                </a:solidFill>
              </a:rPr>
              <a:t>. </a:t>
            </a:r>
            <a:r>
              <a:rPr lang="it-IT" sz="1400" dirty="0" err="1">
                <a:solidFill>
                  <a:srgbClr val="FF0066"/>
                </a:solidFill>
              </a:rPr>
              <a:t>Find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below</a:t>
            </a:r>
            <a:r>
              <a:rPr lang="it-IT" sz="1400" dirty="0">
                <a:solidFill>
                  <a:srgbClr val="FF0066"/>
                </a:solidFill>
              </a:rPr>
              <a:t> the </a:t>
            </a:r>
            <a:r>
              <a:rPr lang="it-IT" sz="1400" dirty="0" err="1">
                <a:solidFill>
                  <a:srgbClr val="FF0066"/>
                </a:solidFill>
              </a:rPr>
              <a:t>contact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details</a:t>
            </a:r>
            <a:r>
              <a:rPr lang="it-IT" sz="1400" dirty="0">
                <a:solidFill>
                  <a:srgbClr val="FF0066"/>
                </a:solidFill>
              </a:rPr>
              <a:t>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 err="1">
                <a:solidFill>
                  <a:srgbClr val="FF0066"/>
                </a:solidFill>
              </a:rPr>
              <a:t>Name</a:t>
            </a:r>
            <a:r>
              <a:rPr lang="it-IT" sz="1400" dirty="0">
                <a:solidFill>
                  <a:srgbClr val="FF0066"/>
                </a:solidFill>
              </a:rPr>
              <a:t> and </a:t>
            </a:r>
            <a:r>
              <a:rPr lang="it-IT" sz="1400" dirty="0" err="1">
                <a:solidFill>
                  <a:srgbClr val="FF0066"/>
                </a:solidFill>
              </a:rPr>
              <a:t>Surname</a:t>
            </a:r>
            <a:r>
              <a:rPr lang="it-IT" sz="1400" dirty="0">
                <a:solidFill>
                  <a:srgbClr val="FF0066"/>
                </a:solidFill>
              </a:rPr>
              <a:t> (nome e cognome </a:t>
            </a:r>
            <a:r>
              <a:rPr lang="it-IT" sz="1400" dirty="0" err="1">
                <a:solidFill>
                  <a:srgbClr val="FF0066"/>
                </a:solidFill>
              </a:rPr>
              <a:t>Adviser</a:t>
            </a:r>
            <a:r>
              <a:rPr lang="it-IT" sz="1400" dirty="0">
                <a:solidFill>
                  <a:srgbClr val="FF0066"/>
                </a:solidFill>
              </a:rPr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>
                <a:solidFill>
                  <a:srgbClr val="FF0066"/>
                </a:solidFill>
              </a:rPr>
              <a:t>Telephone (telefono </a:t>
            </a:r>
            <a:r>
              <a:rPr lang="it-IT" sz="1400" dirty="0" err="1">
                <a:solidFill>
                  <a:srgbClr val="FF0066"/>
                </a:solidFill>
              </a:rPr>
              <a:t>adviser</a:t>
            </a:r>
            <a:r>
              <a:rPr lang="it-IT" sz="1400" dirty="0">
                <a:solidFill>
                  <a:srgbClr val="FF0066"/>
                </a:solidFill>
              </a:rPr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>
                <a:solidFill>
                  <a:srgbClr val="FF0066"/>
                </a:solidFill>
              </a:rPr>
              <a:t>E-mail (e-mail </a:t>
            </a:r>
            <a:r>
              <a:rPr lang="it-IT" sz="1400" dirty="0" err="1">
                <a:solidFill>
                  <a:srgbClr val="FF0066"/>
                </a:solidFill>
              </a:rPr>
              <a:t>adviser</a:t>
            </a:r>
            <a:r>
              <a:rPr lang="it-IT" sz="1400" dirty="0">
                <a:solidFill>
                  <a:srgbClr val="FF0066"/>
                </a:solidFill>
              </a:rPr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b="1" dirty="0" err="1">
                <a:solidFill>
                  <a:srgbClr val="FF0000"/>
                </a:solidFill>
              </a:rPr>
              <a:t>We</a:t>
            </a:r>
            <a:r>
              <a:rPr lang="it-IT" sz="1400" b="1" dirty="0">
                <a:solidFill>
                  <a:srgbClr val="FF0000"/>
                </a:solidFill>
              </a:rPr>
              <a:t> take the </a:t>
            </a:r>
            <a:r>
              <a:rPr lang="it-IT" sz="1400" b="1" dirty="0" err="1">
                <a:solidFill>
                  <a:srgbClr val="FF0000"/>
                </a:solidFill>
              </a:rPr>
              <a:t>opportunity</a:t>
            </a:r>
            <a:r>
              <a:rPr lang="it-IT" sz="1400" b="1" dirty="0">
                <a:solidFill>
                  <a:srgbClr val="FF0000"/>
                </a:solidFill>
              </a:rPr>
              <a:t> to </a:t>
            </a:r>
            <a:r>
              <a:rPr lang="it-IT" sz="1400" b="1" dirty="0" err="1">
                <a:solidFill>
                  <a:srgbClr val="FF0000"/>
                </a:solidFill>
              </a:rPr>
              <a:t>inform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you</a:t>
            </a:r>
            <a:r>
              <a:rPr lang="it-IT" sz="1400" b="1" dirty="0">
                <a:solidFill>
                  <a:srgbClr val="FF0000"/>
                </a:solidFill>
              </a:rPr>
              <a:t> that </a:t>
            </a:r>
            <a:r>
              <a:rPr lang="it-IT" sz="1400" b="1" dirty="0" err="1">
                <a:solidFill>
                  <a:srgbClr val="FF0000"/>
                </a:solidFill>
              </a:rPr>
              <a:t>you</a:t>
            </a:r>
            <a:r>
              <a:rPr lang="it-IT" sz="1400" b="1" dirty="0">
                <a:solidFill>
                  <a:srgbClr val="FF0000"/>
                </a:solidFill>
              </a:rPr>
              <a:t> can delegate the management of the </a:t>
            </a:r>
            <a:r>
              <a:rPr lang="it-IT" sz="1400" b="1" dirty="0" err="1">
                <a:solidFill>
                  <a:srgbClr val="FF0000"/>
                </a:solidFill>
              </a:rPr>
              <a:t>project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procedures</a:t>
            </a:r>
            <a:r>
              <a:rPr lang="it-IT" sz="1400" b="1" dirty="0">
                <a:solidFill>
                  <a:srgbClr val="FF0000"/>
                </a:solidFill>
              </a:rPr>
              <a:t> in the </a:t>
            </a:r>
            <a:r>
              <a:rPr lang="it-IT" sz="1400" b="1" dirty="0" err="1">
                <a:solidFill>
                  <a:srgbClr val="FF0000"/>
                </a:solidFill>
              </a:rPr>
              <a:t>platform</a:t>
            </a:r>
            <a:r>
              <a:rPr lang="it-IT" sz="1400" b="1" dirty="0">
                <a:solidFill>
                  <a:srgbClr val="FF0000"/>
                </a:solidFill>
              </a:rPr>
              <a:t> (e.g. Integration </a:t>
            </a:r>
            <a:r>
              <a:rPr lang="it-IT" sz="1400" b="1" dirty="0" err="1">
                <a:solidFill>
                  <a:srgbClr val="FF0000"/>
                </a:solidFill>
              </a:rPr>
              <a:t>Programme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request</a:t>
            </a:r>
            <a:r>
              <a:rPr lang="it-IT" sz="1400" b="1" dirty="0">
                <a:solidFill>
                  <a:srgbClr val="FF0000"/>
                </a:solidFill>
              </a:rPr>
              <a:t>, Integration </a:t>
            </a:r>
            <a:r>
              <a:rPr lang="it-IT" sz="1400" b="1" dirty="0" err="1">
                <a:solidFill>
                  <a:srgbClr val="FF0000"/>
                </a:solidFill>
              </a:rPr>
              <a:t>Programme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payment</a:t>
            </a:r>
            <a:r>
              <a:rPr lang="it-IT" sz="1400" b="1" dirty="0">
                <a:solidFill>
                  <a:srgbClr val="FF0000"/>
                </a:solidFill>
              </a:rPr>
              <a:t>) to </a:t>
            </a:r>
            <a:r>
              <a:rPr lang="it-IT" sz="1400" b="1" dirty="0" err="1">
                <a:solidFill>
                  <a:srgbClr val="FF0000"/>
                </a:solidFill>
              </a:rPr>
              <a:t>your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Adviser</a:t>
            </a:r>
            <a:r>
              <a:rPr lang="it-IT" sz="1400" b="1" dirty="0">
                <a:solidFill>
                  <a:srgbClr val="FF0000"/>
                </a:solidFill>
              </a:rPr>
              <a:t>, by </a:t>
            </a:r>
            <a:r>
              <a:rPr lang="it-IT" sz="1400" b="1" dirty="0" err="1">
                <a:solidFill>
                  <a:srgbClr val="FF0000"/>
                </a:solidFill>
              </a:rPr>
              <a:t>clicking</a:t>
            </a:r>
            <a:r>
              <a:rPr lang="it-IT" sz="1400" b="1" dirty="0">
                <a:solidFill>
                  <a:srgbClr val="FF0000"/>
                </a:solidFill>
              </a:rPr>
              <a:t> on</a:t>
            </a:r>
            <a:r>
              <a:rPr lang="it-IT" sz="1400" dirty="0">
                <a:solidFill>
                  <a:srgbClr val="FF0066"/>
                </a:solidFill>
              </a:rPr>
              <a:t>.....................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 err="1">
                <a:solidFill>
                  <a:srgbClr val="FF0066"/>
                </a:solidFill>
              </a:rPr>
              <a:t>Please</a:t>
            </a:r>
            <a:r>
              <a:rPr lang="it-IT" sz="1400" dirty="0">
                <a:solidFill>
                  <a:srgbClr val="FF0066"/>
                </a:solidFill>
              </a:rPr>
              <a:t>, be </a:t>
            </a:r>
            <a:r>
              <a:rPr lang="it-IT" sz="1400" dirty="0" err="1">
                <a:solidFill>
                  <a:srgbClr val="FF0066"/>
                </a:solidFill>
              </a:rPr>
              <a:t>aware</a:t>
            </a:r>
            <a:r>
              <a:rPr lang="it-IT" sz="1400" dirty="0">
                <a:solidFill>
                  <a:srgbClr val="FF0066"/>
                </a:solidFill>
              </a:rPr>
              <a:t> that </a:t>
            </a:r>
            <a:r>
              <a:rPr lang="it-IT" sz="1400" dirty="0" err="1">
                <a:solidFill>
                  <a:srgbClr val="FF0066"/>
                </a:solidFill>
              </a:rPr>
              <a:t>you</a:t>
            </a:r>
            <a:r>
              <a:rPr lang="it-IT" sz="1400" dirty="0">
                <a:solidFill>
                  <a:srgbClr val="FF0066"/>
                </a:solidFill>
              </a:rPr>
              <a:t> or </a:t>
            </a:r>
            <a:r>
              <a:rPr lang="it-IT" sz="1400" dirty="0" err="1">
                <a:solidFill>
                  <a:srgbClr val="FF0066"/>
                </a:solidFill>
              </a:rPr>
              <a:t>your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delegated</a:t>
            </a:r>
            <a:r>
              <a:rPr lang="it-IT" sz="1400" dirty="0">
                <a:solidFill>
                  <a:srgbClr val="FF0066"/>
                </a:solidFill>
              </a:rPr>
              <a:t> are the </a:t>
            </a:r>
            <a:r>
              <a:rPr lang="it-IT" sz="1400" dirty="0" err="1">
                <a:solidFill>
                  <a:srgbClr val="FF0066"/>
                </a:solidFill>
              </a:rPr>
              <a:t>only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ones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entitled</a:t>
            </a:r>
            <a:r>
              <a:rPr lang="it-IT" sz="1400" dirty="0">
                <a:solidFill>
                  <a:srgbClr val="FF0066"/>
                </a:solidFill>
              </a:rPr>
              <a:t> to </a:t>
            </a:r>
            <a:r>
              <a:rPr lang="it-IT" sz="1400" dirty="0" err="1">
                <a:solidFill>
                  <a:srgbClr val="FF0066"/>
                </a:solidFill>
              </a:rPr>
              <a:t>sign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applcation</a:t>
            </a:r>
            <a:r>
              <a:rPr lang="it-IT" sz="1400" dirty="0">
                <a:solidFill>
                  <a:srgbClr val="FF0066"/>
                </a:solidFill>
              </a:rPr>
              <a:t> (</a:t>
            </a:r>
            <a:r>
              <a:rPr lang="it-IT" sz="1400" dirty="0" err="1">
                <a:solidFill>
                  <a:srgbClr val="FF0066"/>
                </a:solidFill>
              </a:rPr>
              <a:t>you</a:t>
            </a:r>
            <a:r>
              <a:rPr lang="it-IT" sz="1400" dirty="0">
                <a:solidFill>
                  <a:srgbClr val="FF0066"/>
                </a:solidFill>
              </a:rPr>
              <a:t> can </a:t>
            </a:r>
            <a:r>
              <a:rPr lang="it-IT" sz="1400" dirty="0" err="1">
                <a:solidFill>
                  <a:srgbClr val="FF0066"/>
                </a:solidFill>
              </a:rPr>
              <a:t>not</a:t>
            </a:r>
            <a:r>
              <a:rPr lang="it-IT" sz="1400" dirty="0">
                <a:solidFill>
                  <a:srgbClr val="FF0066"/>
                </a:solidFill>
              </a:rPr>
              <a:t> delegate the </a:t>
            </a:r>
            <a:r>
              <a:rPr lang="it-IT" sz="1400" dirty="0" err="1">
                <a:solidFill>
                  <a:srgbClr val="FF0066"/>
                </a:solidFill>
              </a:rPr>
              <a:t>signature</a:t>
            </a:r>
            <a:r>
              <a:rPr lang="it-IT" sz="1400" dirty="0">
                <a:solidFill>
                  <a:srgbClr val="FF0066"/>
                </a:solidFill>
              </a:rPr>
              <a:t> to a </a:t>
            </a:r>
            <a:r>
              <a:rPr lang="it-IT" sz="1400" dirty="0" err="1">
                <a:solidFill>
                  <a:srgbClr val="FF0066"/>
                </a:solidFill>
              </a:rPr>
              <a:t>project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Adviser</a:t>
            </a:r>
            <a:r>
              <a:rPr lang="it-IT" sz="1400" dirty="0">
                <a:solidFill>
                  <a:srgbClr val="FF0066"/>
                </a:solidFill>
              </a:rPr>
              <a:t>).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>
                <a:solidFill>
                  <a:srgbClr val="FF0066"/>
                </a:solidFill>
              </a:rPr>
              <a:t>Do </a:t>
            </a:r>
            <a:r>
              <a:rPr lang="it-IT" sz="1400" dirty="0" err="1">
                <a:solidFill>
                  <a:srgbClr val="FF0066"/>
                </a:solidFill>
              </a:rPr>
              <a:t>not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hesitate</a:t>
            </a:r>
            <a:r>
              <a:rPr lang="it-IT" sz="1400" dirty="0">
                <a:solidFill>
                  <a:srgbClr val="FF0066"/>
                </a:solidFill>
              </a:rPr>
              <a:t> to </a:t>
            </a:r>
            <a:r>
              <a:rPr lang="it-IT" sz="1400" dirty="0" err="1">
                <a:solidFill>
                  <a:srgbClr val="FF0066"/>
                </a:solidFill>
              </a:rPr>
              <a:t>contact</a:t>
            </a:r>
            <a:r>
              <a:rPr lang="it-IT" sz="1400" dirty="0">
                <a:solidFill>
                  <a:srgbClr val="FF0066"/>
                </a:solidFill>
              </a:rPr>
              <a:t> us </a:t>
            </a:r>
            <a:r>
              <a:rPr lang="it-IT" sz="1400" dirty="0" err="1">
                <a:solidFill>
                  <a:srgbClr val="FF0066"/>
                </a:solidFill>
              </a:rPr>
              <a:t>at</a:t>
            </a:r>
            <a:r>
              <a:rPr lang="it-IT" sz="1400" dirty="0">
                <a:solidFill>
                  <a:srgbClr val="FF0066"/>
                </a:solidFill>
              </a:rPr>
              <a:t> EURES-TMS@anpal.gov.it </a:t>
            </a:r>
            <a:r>
              <a:rPr lang="it-IT" sz="1400" dirty="0" err="1">
                <a:solidFill>
                  <a:srgbClr val="FF0066"/>
                </a:solidFill>
              </a:rPr>
              <a:t>if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you</a:t>
            </a:r>
            <a:r>
              <a:rPr lang="it-IT" sz="1400" dirty="0">
                <a:solidFill>
                  <a:srgbClr val="FF0066"/>
                </a:solidFill>
              </a:rPr>
              <a:t> for </a:t>
            </a:r>
            <a:r>
              <a:rPr lang="it-IT" sz="1400" dirty="0" err="1">
                <a:solidFill>
                  <a:srgbClr val="FF0066"/>
                </a:solidFill>
              </a:rPr>
              <a:t>any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clarification</a:t>
            </a:r>
            <a:r>
              <a:rPr lang="it-IT" sz="1400" dirty="0">
                <a:solidFill>
                  <a:srgbClr val="FF0066"/>
                </a:solidFill>
              </a:rPr>
              <a:t> or </a:t>
            </a:r>
            <a:r>
              <a:rPr lang="it-IT" sz="1400" dirty="0" err="1">
                <a:solidFill>
                  <a:srgbClr val="FF0066"/>
                </a:solidFill>
              </a:rPr>
              <a:t>further</a:t>
            </a:r>
            <a:r>
              <a:rPr lang="it-IT" sz="1400" dirty="0">
                <a:solidFill>
                  <a:srgbClr val="FF0066"/>
                </a:solidFill>
              </a:rPr>
              <a:t> information.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66"/>
              </a:buClr>
              <a:buSzPts val="1400"/>
              <a:buNone/>
            </a:pPr>
            <a:r>
              <a:rPr lang="it-IT" sz="1400" dirty="0" err="1">
                <a:solidFill>
                  <a:srgbClr val="FF0066"/>
                </a:solidFill>
              </a:rPr>
              <a:t>Please</a:t>
            </a:r>
            <a:r>
              <a:rPr lang="it-IT" sz="1400" dirty="0">
                <a:solidFill>
                  <a:srgbClr val="FF0066"/>
                </a:solidFill>
              </a:rPr>
              <a:t>, </a:t>
            </a:r>
            <a:r>
              <a:rPr lang="it-IT" sz="1400" dirty="0" err="1">
                <a:solidFill>
                  <a:srgbClr val="FF0066"/>
                </a:solidFill>
              </a:rPr>
              <a:t>inform</a:t>
            </a:r>
            <a:r>
              <a:rPr lang="it-IT" sz="1400" dirty="0">
                <a:solidFill>
                  <a:srgbClr val="FF0066"/>
                </a:solidFill>
              </a:rPr>
              <a:t> us by e-mail </a:t>
            </a:r>
            <a:r>
              <a:rPr lang="it-IT" sz="1400" dirty="0" err="1">
                <a:solidFill>
                  <a:srgbClr val="FF0066"/>
                </a:solidFill>
              </a:rPr>
              <a:t>if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you</a:t>
            </a:r>
            <a:r>
              <a:rPr lang="it-IT" sz="1400" dirty="0">
                <a:solidFill>
                  <a:srgbClr val="FF0066"/>
                </a:solidFill>
              </a:rPr>
              <a:t> are </a:t>
            </a:r>
            <a:r>
              <a:rPr lang="it-IT" sz="1400" dirty="0" err="1">
                <a:solidFill>
                  <a:srgbClr val="FF0066"/>
                </a:solidFill>
              </a:rPr>
              <a:t>not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contacted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within</a:t>
            </a:r>
            <a:r>
              <a:rPr lang="it-IT" sz="1400" dirty="0">
                <a:solidFill>
                  <a:srgbClr val="FF0066"/>
                </a:solidFill>
              </a:rPr>
              <a:t> 15 </a:t>
            </a:r>
            <a:r>
              <a:rPr lang="it-IT" sz="1400" dirty="0" err="1">
                <a:solidFill>
                  <a:srgbClr val="FF0066"/>
                </a:solidFill>
              </a:rPr>
              <a:t>days</a:t>
            </a:r>
            <a:r>
              <a:rPr lang="it-IT" sz="1400" dirty="0">
                <a:solidFill>
                  <a:srgbClr val="FF0066"/>
                </a:solidFill>
              </a:rPr>
              <a:t> of </a:t>
            </a:r>
            <a:r>
              <a:rPr lang="it-IT" sz="1400" dirty="0" err="1">
                <a:solidFill>
                  <a:srgbClr val="FF0066"/>
                </a:solidFill>
              </a:rPr>
              <a:t>receiving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this</a:t>
            </a:r>
            <a:r>
              <a:rPr lang="it-IT" sz="1400" dirty="0">
                <a:solidFill>
                  <a:srgbClr val="FF0066"/>
                </a:solidFill>
              </a:rPr>
              <a:t> </a:t>
            </a:r>
            <a:r>
              <a:rPr lang="it-IT" sz="1400" dirty="0" err="1">
                <a:solidFill>
                  <a:srgbClr val="FF0066"/>
                </a:solidFill>
              </a:rPr>
              <a:t>message</a:t>
            </a:r>
            <a:r>
              <a:rPr lang="it-IT" sz="1400" dirty="0">
                <a:solidFill>
                  <a:srgbClr val="FF0066"/>
                </a:solidFill>
              </a:rPr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050"/>
              <a:buNone/>
            </a:pPr>
            <a:endParaRPr sz="1050" dirty="0">
              <a:solidFill>
                <a:srgbClr val="FF0066"/>
              </a:solidFill>
            </a:endParaRPr>
          </a:p>
        </p:txBody>
      </p:sp>
      <p:sp>
        <p:nvSpPr>
          <p:cNvPr id="241" name="Google Shape;241;p8"/>
          <p:cNvSpPr txBox="1">
            <a:spLocks noGrp="1"/>
          </p:cNvSpPr>
          <p:nvPr>
            <p:ph type="sldNum" idx="12"/>
          </p:nvPr>
        </p:nvSpPr>
        <p:spPr>
          <a:xfrm>
            <a:off x="11353799" y="6296582"/>
            <a:ext cx="6048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8" descr="Badge 1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952" y="547927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descr="Badge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00034" y="107801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/>
          <p:nvPr/>
        </p:nvPicPr>
        <p:blipFill rotWithShape="1">
          <a:blip r:embed="rId5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733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 txBox="1">
            <a:spLocks noGrp="1"/>
          </p:cNvSpPr>
          <p:nvPr>
            <p:ph type="title"/>
          </p:nvPr>
        </p:nvSpPr>
        <p:spPr>
          <a:xfrm>
            <a:off x="592016" y="3688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</a:pPr>
            <a:br>
              <a:rPr lang="it-IT"/>
            </a:br>
            <a:endParaRPr/>
          </a:p>
        </p:txBody>
      </p:sp>
      <p:sp>
        <p:nvSpPr>
          <p:cNvPr id="473" name="Google Shape;473;p32"/>
          <p:cNvSpPr txBox="1">
            <a:spLocks noGrp="1"/>
          </p:cNvSpPr>
          <p:nvPr>
            <p:ph type="body" idx="1"/>
          </p:nvPr>
        </p:nvSpPr>
        <p:spPr>
          <a:xfrm>
            <a:off x="756402" y="1020693"/>
            <a:ext cx="10515600" cy="2014537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1714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3600" b="1" i="0">
                <a:solidFill>
                  <a:srgbClr val="003886"/>
                </a:solidFill>
              </a:rPr>
              <a:t>How to participate in EURES TMS?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1E56"/>
              </a:buClr>
              <a:buSzPct val="100000"/>
              <a:buNone/>
            </a:pPr>
            <a:r>
              <a:rPr lang="it-IT" sz="3700" b="1" i="0">
                <a:solidFill>
                  <a:srgbClr val="C01E56"/>
                </a:solidFill>
              </a:rPr>
              <a:t>JS side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3600" b="1" i="0">
                <a:solidFill>
                  <a:srgbClr val="003886"/>
                </a:solidFill>
              </a:rPr>
              <a:t> </a:t>
            </a:r>
            <a:endParaRPr/>
          </a:p>
        </p:txBody>
      </p:sp>
      <p:pic>
        <p:nvPicPr>
          <p:cNvPr id="474" name="Google Shape;474;p32" descr="Appunti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603" y="2981852"/>
            <a:ext cx="2782856" cy="27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2"/>
          <p:cNvSpPr txBox="1"/>
          <p:nvPr/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Immagine 5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7477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1467" b="7634"/>
          <a:stretch/>
        </p:blipFill>
        <p:spPr>
          <a:xfrm>
            <a:off x="2294735" y="2364827"/>
            <a:ext cx="7219135" cy="3091360"/>
          </a:xfrm>
          <a:prstGeom prst="rect">
            <a:avLst/>
          </a:prstGeom>
          <a:noFill/>
          <a:ln>
            <a:solidFill>
              <a:srgbClr val="003886"/>
            </a:solidFill>
          </a:ln>
        </p:spPr>
      </p:pic>
      <p:sp>
        <p:nvSpPr>
          <p:cNvPr id="481" name="Google Shape;481;p33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  <p:sp>
        <p:nvSpPr>
          <p:cNvPr id="482" name="Google Shape;482;p33"/>
          <p:cNvSpPr txBox="1"/>
          <p:nvPr/>
        </p:nvSpPr>
        <p:spPr>
          <a:xfrm>
            <a:off x="2224751" y="1257159"/>
            <a:ext cx="72191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EURESmobility.anpal.gov.it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3"/>
          <p:cNvSpPr txBox="1"/>
          <p:nvPr/>
        </p:nvSpPr>
        <p:spPr>
          <a:xfrm>
            <a:off x="214342" y="241773"/>
            <a:ext cx="7859731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it-IT" sz="3400" b="1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STEP 1: </a:t>
            </a:r>
            <a:r>
              <a:rPr lang="it-IT" sz="3400" b="1" i="0" u="none" strike="noStrike" cap="none" dirty="0">
                <a:solidFill>
                  <a:srgbClr val="13428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JS </a:t>
            </a:r>
            <a:r>
              <a:rPr lang="it-IT" sz="3400" b="1" i="0" u="none" strike="noStrike" cap="none" dirty="0" err="1">
                <a:solidFill>
                  <a:srgbClr val="13428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registers</a:t>
            </a:r>
            <a:r>
              <a:rPr lang="it-IT" sz="3400" b="1" i="0" u="none" strike="noStrike" cap="none" dirty="0">
                <a:solidFill>
                  <a:srgbClr val="13428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 the </a:t>
            </a:r>
            <a:r>
              <a:rPr lang="it-IT" sz="3400" b="1" i="0" u="none" strike="noStrike" cap="none" dirty="0" err="1">
                <a:solidFill>
                  <a:srgbClr val="13428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platform</a:t>
            </a:r>
            <a:endParaRPr sz="3400" b="1" i="0" u="none" strike="noStrike" cap="none" dirty="0">
              <a:solidFill>
                <a:srgbClr val="13428D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" name="Immagine 5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3543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4"/>
          <p:cNvSpPr txBox="1">
            <a:spLocks noGrp="1"/>
          </p:cNvSpPr>
          <p:nvPr>
            <p:ph type="title"/>
          </p:nvPr>
        </p:nvSpPr>
        <p:spPr>
          <a:xfrm>
            <a:off x="1263720" y="274682"/>
            <a:ext cx="984967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03886"/>
              </a:buClr>
              <a:buSzPts val="3200"/>
            </a:pPr>
            <a:r>
              <a:rPr lang="it-IT" sz="3200" dirty="0"/>
              <a:t>JS </a:t>
            </a:r>
            <a:r>
              <a:rPr lang="it-IT" sz="3200" dirty="0" err="1"/>
              <a:t>validates</a:t>
            </a:r>
            <a:r>
              <a:rPr lang="it-IT" sz="3200" dirty="0"/>
              <a:t> the email (to </a:t>
            </a:r>
            <a:r>
              <a:rPr lang="it-IT" sz="3200" dirty="0" err="1"/>
              <a:t>guarantee</a:t>
            </a:r>
            <a:r>
              <a:rPr lang="it-IT" sz="3200" dirty="0"/>
              <a:t> data security) and </a:t>
            </a:r>
            <a:r>
              <a:rPr lang="en-GB" sz="3200" dirty="0">
                <a:latin typeface="Quattrocento Sans"/>
                <a:ea typeface="Quattrocento Sans"/>
                <a:cs typeface="Quattrocento Sans"/>
                <a:sym typeface="Quattrocento Sans"/>
              </a:rPr>
              <a:t>fills in the registration form</a:t>
            </a:r>
            <a:endParaRPr sz="3200" dirty="0"/>
          </a:p>
        </p:txBody>
      </p:sp>
      <p:sp>
        <p:nvSpPr>
          <p:cNvPr id="489" name="Google Shape;489;p34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  <p:pic>
        <p:nvPicPr>
          <p:cNvPr id="493" name="Google Shape;493;p34"/>
          <p:cNvPicPr preferRelativeResize="0"/>
          <p:nvPr/>
        </p:nvPicPr>
        <p:blipFill rotWithShape="1">
          <a:blip r:embed="rId3">
            <a:alphaModFix/>
          </a:blip>
          <a:srcRect b="8464"/>
          <a:stretch/>
        </p:blipFill>
        <p:spPr>
          <a:xfrm>
            <a:off x="233092" y="338353"/>
            <a:ext cx="913191" cy="79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egnaposto contenuto 5">
            <a:extLst>
              <a:ext uri="{FF2B5EF4-FFF2-40B4-BE49-F238E27FC236}">
                <a16:creationId xmlns:a16="http://schemas.microsoft.com/office/drawing/2014/main" id="{68A42DD9-37B6-44A3-B67F-6085924F3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3041" b="8674"/>
          <a:stretch/>
        </p:blipFill>
        <p:spPr>
          <a:xfrm>
            <a:off x="2551837" y="2207173"/>
            <a:ext cx="6492736" cy="2826994"/>
          </a:xfrm>
          <a:ln>
            <a:solidFill>
              <a:srgbClr val="13428D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3B1C29C-4BD3-4027-A3BC-19FD59B70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61"/>
          <a:stretch/>
        </p:blipFill>
        <p:spPr>
          <a:xfrm>
            <a:off x="6816079" y="4224918"/>
            <a:ext cx="5278295" cy="2364828"/>
          </a:xfrm>
          <a:prstGeom prst="rect">
            <a:avLst/>
          </a:prstGeom>
          <a:ln>
            <a:solidFill>
              <a:srgbClr val="13428D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l="16511" t="27997" r="32687"/>
          <a:stretch/>
        </p:blipFill>
        <p:spPr>
          <a:xfrm>
            <a:off x="263352" y="1781503"/>
            <a:ext cx="2880321" cy="2032407"/>
          </a:xfrm>
          <a:prstGeom prst="rect">
            <a:avLst/>
          </a:prstGeom>
          <a:ln>
            <a:solidFill>
              <a:srgbClr val="003886"/>
            </a:solidFill>
          </a:ln>
        </p:spPr>
      </p:pic>
      <p:pic>
        <p:nvPicPr>
          <p:cNvPr id="11" name="Immagine 10"/>
          <p:cNvPicPr/>
          <p:nvPr/>
        </p:nvPicPr>
        <p:blipFill rotWithShape="1">
          <a:blip r:embed="rId7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618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6"/>
          <p:cNvPicPr preferRelativeResize="0"/>
          <p:nvPr/>
        </p:nvPicPr>
        <p:blipFill rotWithShape="1">
          <a:blip r:embed="rId3">
            <a:alphaModFix/>
          </a:blip>
          <a:srcRect l="-216" t="8784" r="216" b="-1785"/>
          <a:stretch/>
        </p:blipFill>
        <p:spPr>
          <a:xfrm>
            <a:off x="318499" y="2065282"/>
            <a:ext cx="6390526" cy="3142363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8" name="Google Shape;508;p36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  <p:sp>
        <p:nvSpPr>
          <p:cNvPr id="509" name="Google Shape;509;p36"/>
          <p:cNvSpPr/>
          <p:nvPr/>
        </p:nvSpPr>
        <p:spPr>
          <a:xfrm>
            <a:off x="8139697" y="867898"/>
            <a:ext cx="3733804" cy="180115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Highly </a:t>
            </a:r>
            <a:r>
              <a:rPr lang="it-IT" sz="1600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</a:t>
            </a:r>
            <a:r>
              <a:rPr lang="it-IT" sz="1600" b="0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ecommended</a:t>
            </a:r>
            <a:r>
              <a:rPr lang="it-IT" sz="1600" b="0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it-IT" sz="1600" b="0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candidates</a:t>
            </a:r>
            <a:r>
              <a:rPr lang="it-IT" sz="1600" b="0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curriculum and </a:t>
            </a:r>
            <a:r>
              <a:rPr lang="it-IT" sz="1600" b="0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suitable</a:t>
            </a:r>
            <a:r>
              <a:rPr lang="it-IT" sz="1600" b="0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position </a:t>
            </a:r>
            <a:r>
              <a:rPr lang="it-IT" sz="1600" b="0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have</a:t>
            </a:r>
            <a:r>
              <a:rPr lang="it-IT" sz="1600" b="0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be </a:t>
            </a:r>
            <a:r>
              <a:rPr lang="it-IT" sz="1600" b="0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updated</a:t>
            </a:r>
            <a:r>
              <a:rPr lang="it-IT" sz="1600" b="0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it-IT" sz="1600" b="1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any</a:t>
            </a:r>
            <a:r>
              <a:rPr lang="it-IT" sz="1600" b="1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information </a:t>
            </a:r>
            <a:r>
              <a:rPr lang="it-IT" sz="1600" b="1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might</a:t>
            </a:r>
            <a:r>
              <a:rPr lang="it-IT" sz="1600" b="1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be </a:t>
            </a:r>
            <a:r>
              <a:rPr lang="it-IT" sz="1600" b="1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important</a:t>
            </a:r>
            <a:r>
              <a:rPr lang="it-IT" sz="1600" b="1" i="0" u="none" strike="noStrike" cap="none" dirty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be </a:t>
            </a:r>
            <a:r>
              <a:rPr lang="it-IT" sz="1600" b="1" i="0" u="none" strike="noStrike" cap="none" dirty="0" err="1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selected</a:t>
            </a:r>
            <a:endParaRPr sz="1600" b="1" i="0" u="none" strike="noStrike" cap="none" dirty="0">
              <a:solidFill>
                <a:srgbClr val="C01E5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0" name="Google Shape;510;p36"/>
          <p:cNvSpPr txBox="1">
            <a:spLocks noGrp="1"/>
          </p:cNvSpPr>
          <p:nvPr>
            <p:ph type="title"/>
          </p:nvPr>
        </p:nvSpPr>
        <p:spPr>
          <a:xfrm>
            <a:off x="185531" y="-65216"/>
            <a:ext cx="114285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400"/>
              <a:buFont typeface="Quattrocento Sans"/>
              <a:buNone/>
            </a:pPr>
            <a:r>
              <a:rPr lang="it-IT" sz="3200">
                <a:solidFill>
                  <a:srgbClr val="C01E56"/>
                </a:solidFill>
              </a:rPr>
              <a:t>STEP 2: </a:t>
            </a:r>
            <a:r>
              <a:rPr lang="it-IT" sz="3200"/>
              <a:t>JS fills in her/his curriculum </a:t>
            </a:r>
            <a:r>
              <a:rPr lang="it-IT" sz="3200" i="1"/>
              <a:t>online</a:t>
            </a:r>
            <a:endParaRPr sz="3200"/>
          </a:p>
        </p:txBody>
      </p:sp>
      <p:pic>
        <p:nvPicPr>
          <p:cNvPr id="511" name="Google Shape;511;p36"/>
          <p:cNvPicPr preferRelativeResize="0"/>
          <p:nvPr/>
        </p:nvPicPr>
        <p:blipFill rotWithShape="1">
          <a:blip r:embed="rId4">
            <a:alphaModFix/>
          </a:blip>
          <a:srcRect t="10074"/>
          <a:stretch/>
        </p:blipFill>
        <p:spPr>
          <a:xfrm>
            <a:off x="5804899" y="3200400"/>
            <a:ext cx="5548901" cy="2620590"/>
          </a:xfrm>
          <a:prstGeom prst="rect">
            <a:avLst/>
          </a:prstGeom>
          <a:noFill/>
          <a:ln w="9525" cap="flat" cmpd="sng">
            <a:solidFill>
              <a:srgbClr val="13428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magine 6"/>
          <p:cNvPicPr/>
          <p:nvPr/>
        </p:nvPicPr>
        <p:blipFill rotWithShape="1">
          <a:blip r:embed="rId5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543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7"/>
          <p:cNvSpPr txBox="1">
            <a:spLocks noGrp="1"/>
          </p:cNvSpPr>
          <p:nvPr>
            <p:ph type="title"/>
          </p:nvPr>
        </p:nvSpPr>
        <p:spPr>
          <a:xfrm>
            <a:off x="592016" y="3688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</a:pPr>
            <a:br>
              <a:rPr lang="it-IT"/>
            </a:br>
            <a:endParaRPr/>
          </a:p>
        </p:txBody>
      </p:sp>
      <p:sp>
        <p:nvSpPr>
          <p:cNvPr id="517" name="Google Shape;517;p37"/>
          <p:cNvSpPr txBox="1">
            <a:spLocks noGrp="1"/>
          </p:cNvSpPr>
          <p:nvPr>
            <p:ph type="body" idx="1"/>
          </p:nvPr>
        </p:nvSpPr>
        <p:spPr>
          <a:xfrm>
            <a:off x="706612" y="967315"/>
            <a:ext cx="10515600" cy="2014537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1714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36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3600" b="1" i="0" dirty="0" err="1">
                <a:solidFill>
                  <a:srgbClr val="003886"/>
                </a:solidFill>
              </a:rPr>
              <a:t>What</a:t>
            </a:r>
            <a:r>
              <a:rPr lang="it-IT" sz="3600" b="1" i="0" dirty="0">
                <a:solidFill>
                  <a:srgbClr val="003886"/>
                </a:solidFill>
              </a:rPr>
              <a:t> </a:t>
            </a:r>
            <a:r>
              <a:rPr lang="it-IT" sz="3600" b="1" i="0" dirty="0" err="1">
                <a:solidFill>
                  <a:srgbClr val="003886"/>
                </a:solidFill>
              </a:rPr>
              <a:t>happens</a:t>
            </a:r>
            <a:r>
              <a:rPr lang="it-IT" sz="3600" b="1" i="0" dirty="0">
                <a:solidFill>
                  <a:srgbClr val="003886"/>
                </a:solidFill>
              </a:rPr>
              <a:t> </a:t>
            </a:r>
            <a:r>
              <a:rPr lang="it-IT" sz="3600" b="1" i="0" dirty="0" err="1">
                <a:solidFill>
                  <a:srgbClr val="003886"/>
                </a:solidFill>
              </a:rPr>
              <a:t>next</a:t>
            </a:r>
            <a:r>
              <a:rPr lang="it-IT" sz="3600" b="1" i="0" dirty="0">
                <a:solidFill>
                  <a:srgbClr val="003886"/>
                </a:solidFill>
              </a:rPr>
              <a:t>? 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1E56"/>
              </a:buClr>
              <a:buSzPct val="100000"/>
              <a:buNone/>
            </a:pPr>
            <a:r>
              <a:rPr lang="it-IT" sz="3600" b="1" i="0" dirty="0">
                <a:solidFill>
                  <a:srgbClr val="C01E56"/>
                </a:solidFill>
              </a:rPr>
              <a:t>5 ways </a:t>
            </a:r>
            <a:r>
              <a:rPr lang="it-IT" sz="3600" b="1" i="0" dirty="0">
                <a:solidFill>
                  <a:srgbClr val="003886"/>
                </a:solidFill>
              </a:rPr>
              <a:t>to be </a:t>
            </a:r>
            <a:r>
              <a:rPr lang="it-IT" sz="3600" b="1" i="0" dirty="0" err="1">
                <a:solidFill>
                  <a:srgbClr val="003886"/>
                </a:solidFill>
              </a:rPr>
              <a:t>selected</a:t>
            </a:r>
            <a:r>
              <a:rPr lang="it-IT" sz="3600" b="1" i="0" dirty="0">
                <a:solidFill>
                  <a:srgbClr val="003886"/>
                </a:solidFill>
              </a:rPr>
              <a:t> in EURES TMS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886"/>
              </a:buClr>
              <a:buSzPct val="100000"/>
              <a:buNone/>
            </a:pPr>
            <a:r>
              <a:rPr lang="it-IT" sz="3600" b="1" i="0" dirty="0">
                <a:solidFill>
                  <a:srgbClr val="003886"/>
                </a:solidFill>
              </a:rPr>
              <a:t> </a:t>
            </a:r>
            <a:endParaRPr dirty="0"/>
          </a:p>
        </p:txBody>
      </p:sp>
      <p:pic>
        <p:nvPicPr>
          <p:cNvPr id="518" name="Google Shape;518;p37" descr="Appunti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603" y="2981852"/>
            <a:ext cx="2782856" cy="27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 txBox="1"/>
          <p:nvPr/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Immagine 5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4270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9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  <p:sp>
        <p:nvSpPr>
          <p:cNvPr id="542" name="Google Shape;542;p39"/>
          <p:cNvSpPr/>
          <p:nvPr/>
        </p:nvSpPr>
        <p:spPr>
          <a:xfrm>
            <a:off x="4364851" y="2150640"/>
            <a:ext cx="2103043" cy="7480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342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Vacancy</a:t>
            </a:r>
            <a:endParaRPr sz="1800" b="1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3" name="Google Shape;543;p39"/>
          <p:cNvSpPr/>
          <p:nvPr/>
        </p:nvSpPr>
        <p:spPr>
          <a:xfrm>
            <a:off x="1787703" y="3507901"/>
            <a:ext cx="8527551" cy="122495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38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9"/>
          <p:cNvSpPr/>
          <p:nvPr/>
        </p:nvSpPr>
        <p:spPr>
          <a:xfrm>
            <a:off x="1880851" y="4046876"/>
            <a:ext cx="2484000" cy="1494000"/>
          </a:xfrm>
          <a:prstGeom prst="wedgeRoundRectCallout">
            <a:avLst>
              <a:gd name="adj1" fmla="val -47341"/>
              <a:gd name="adj2" fmla="val 27989"/>
              <a:gd name="adj3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Checks e validates the vacancy</a:t>
            </a:r>
            <a:endParaRPr sz="1800" b="0" i="0" u="none" strike="noStrike" cap="none">
              <a:solidFill>
                <a:srgbClr val="00388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5" name="Google Shape;545;p39"/>
          <p:cNvSpPr/>
          <p:nvPr/>
        </p:nvSpPr>
        <p:spPr>
          <a:xfrm>
            <a:off x="4782900" y="4006581"/>
            <a:ext cx="2484000" cy="1494000"/>
          </a:xfrm>
          <a:prstGeom prst="wedgeRoundRectCallout">
            <a:avLst>
              <a:gd name="adj1" fmla="val 21772"/>
              <a:gd name="adj2" fmla="val -49985"/>
              <a:gd name="adj3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Selects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suitable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profiles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through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the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platform</a:t>
            </a:r>
            <a:endParaRPr sz="1800" b="0" i="0" u="none" strike="noStrike" cap="none" dirty="0">
              <a:solidFill>
                <a:srgbClr val="00388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6" name="Google Shape;546;p39"/>
          <p:cNvSpPr/>
          <p:nvPr/>
        </p:nvSpPr>
        <p:spPr>
          <a:xfrm>
            <a:off x="7736224" y="4006921"/>
            <a:ext cx="2484000" cy="1494000"/>
          </a:xfrm>
          <a:prstGeom prst="wedgeRoundRectCallout">
            <a:avLst>
              <a:gd name="adj1" fmla="val 20479"/>
              <a:gd name="adj2" fmla="val -47506"/>
              <a:gd name="adj3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3. Contacts candidate/s through the EURES TMS</a:t>
            </a: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7" name="Google Shape;547;p39"/>
          <p:cNvSpPr txBox="1"/>
          <p:nvPr/>
        </p:nvSpPr>
        <p:spPr>
          <a:xfrm>
            <a:off x="199291" y="218746"/>
            <a:ext cx="10657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Case 1: </a:t>
            </a:r>
            <a:r>
              <a:rPr lang="it-IT" sz="3200" b="1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Suitable</a:t>
            </a:r>
            <a:r>
              <a:rPr lang="it-IT" sz="32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3200" b="1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candidates</a:t>
            </a:r>
            <a:r>
              <a:rPr lang="it-IT" sz="32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are </a:t>
            </a:r>
            <a:r>
              <a:rPr lang="it-IT" sz="3200" b="1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contacted</a:t>
            </a:r>
            <a:r>
              <a:rPr lang="it-IT" sz="32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by the </a:t>
            </a:r>
            <a:r>
              <a:rPr lang="it-IT" sz="3200" b="1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Adviser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39" descr="Call center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9004" y="1619142"/>
            <a:ext cx="1810795" cy="151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9" descr="Valigetta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240" y="226186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9" descr="Impiegata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3694" y="14640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9" descr="Lavoratrice edile contorn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9597" y="248696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9" descr="Lavoratrice edile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086" y="150694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 descr="Maglietta formale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2824" y="208476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tangolo 19">
            <a:extLst>
              <a:ext uri="{FF2B5EF4-FFF2-40B4-BE49-F238E27FC236}">
                <a16:creationId xmlns:a16="http://schemas.microsoft.com/office/drawing/2014/main" id="{C1C90B21-63A6-4C73-A94C-AEC4BFCC6D49}"/>
              </a:ext>
            </a:extLst>
          </p:cNvPr>
          <p:cNvSpPr>
            <a:spLocks noChangeArrowheads="1"/>
          </p:cNvSpPr>
          <p:nvPr/>
        </p:nvSpPr>
        <p:spPr bwMode="auto">
          <a:xfrm rot="60000">
            <a:off x="2222725" y="1210947"/>
            <a:ext cx="1583123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C01E56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Employer</a:t>
            </a:r>
            <a:endParaRPr lang="it-IT" altLang="it-IT" sz="2000" b="1" dirty="0">
              <a:solidFill>
                <a:srgbClr val="C01E56"/>
              </a:solidFill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16" name="Rettangolo 19">
            <a:extLst>
              <a:ext uri="{FF2B5EF4-FFF2-40B4-BE49-F238E27FC236}">
                <a16:creationId xmlns:a16="http://schemas.microsoft.com/office/drawing/2014/main" id="{07427FB6-7EAD-4A16-9DDC-9870AC3476E6}"/>
              </a:ext>
            </a:extLst>
          </p:cNvPr>
          <p:cNvSpPr>
            <a:spLocks noChangeArrowheads="1"/>
          </p:cNvSpPr>
          <p:nvPr/>
        </p:nvSpPr>
        <p:spPr bwMode="auto">
          <a:xfrm rot="60000">
            <a:off x="8916079" y="1333821"/>
            <a:ext cx="240361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01E56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Project </a:t>
            </a:r>
            <a:r>
              <a:rPr lang="it-IT" altLang="it-IT" sz="1800" b="1" dirty="0" err="1">
                <a:solidFill>
                  <a:srgbClr val="C01E56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Adviser</a:t>
            </a:r>
            <a:endParaRPr lang="it-IT" altLang="it-IT" sz="1800" b="1" dirty="0">
              <a:solidFill>
                <a:srgbClr val="C01E56"/>
              </a:solidFill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7801148" y="2798067"/>
            <a:ext cx="435712" cy="4022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magine 18"/>
          <p:cNvPicPr/>
          <p:nvPr/>
        </p:nvPicPr>
        <p:blipFill rotWithShape="1">
          <a:blip r:embed="rId9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08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0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  <p:sp>
        <p:nvSpPr>
          <p:cNvPr id="559" name="Google Shape;559;p40"/>
          <p:cNvSpPr txBox="1">
            <a:spLocks noGrp="1"/>
          </p:cNvSpPr>
          <p:nvPr>
            <p:ph type="body" idx="1"/>
          </p:nvPr>
        </p:nvSpPr>
        <p:spPr>
          <a:xfrm>
            <a:off x="123289" y="1387011"/>
            <a:ext cx="11578975" cy="425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/>
          </a:p>
        </p:txBody>
      </p:sp>
      <p:pic>
        <p:nvPicPr>
          <p:cNvPr id="560" name="Google Shape;560;p40"/>
          <p:cNvPicPr preferRelativeResize="0"/>
          <p:nvPr/>
        </p:nvPicPr>
        <p:blipFill rotWithShape="1">
          <a:blip r:embed="rId3">
            <a:alphaModFix/>
          </a:blip>
          <a:srcRect l="1" t="16249" r="-1605" b="40429"/>
          <a:stretch/>
        </p:blipFill>
        <p:spPr>
          <a:xfrm>
            <a:off x="605241" y="1797270"/>
            <a:ext cx="10397376" cy="2887746"/>
          </a:xfrm>
          <a:prstGeom prst="rect">
            <a:avLst/>
          </a:prstGeom>
          <a:noFill/>
          <a:ln w="762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1" name="Google Shape;561;p40"/>
          <p:cNvPicPr preferRelativeResize="0"/>
          <p:nvPr/>
        </p:nvPicPr>
        <p:blipFill rotWithShape="1">
          <a:blip r:embed="rId4">
            <a:alphaModFix/>
          </a:blip>
          <a:srcRect t="22874" r="75410" b="36727"/>
          <a:stretch/>
        </p:blipFill>
        <p:spPr>
          <a:xfrm>
            <a:off x="8142002" y="591549"/>
            <a:ext cx="1730457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0"/>
          <p:cNvSpPr/>
          <p:nvPr/>
        </p:nvSpPr>
        <p:spPr>
          <a:xfrm>
            <a:off x="1189383" y="4177184"/>
            <a:ext cx="4614546" cy="1562799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Platform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matches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the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available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vacancies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with candidate/s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desired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positions.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Suitable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vacancies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are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showed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candidates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their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dashboard</a:t>
            </a:r>
            <a:endParaRPr sz="1800" b="0" i="0" u="none" strike="noStrike" cap="none" dirty="0">
              <a:solidFill>
                <a:srgbClr val="00388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63" name="Google Shape;563;p40"/>
          <p:cNvSpPr/>
          <p:nvPr/>
        </p:nvSpPr>
        <p:spPr>
          <a:xfrm>
            <a:off x="8568647" y="4349334"/>
            <a:ext cx="2911977" cy="139065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Please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note: publishing vacancies helps adviser/s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find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suitable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candidates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0"/>
          <p:cNvSpPr txBox="1"/>
          <p:nvPr/>
        </p:nvSpPr>
        <p:spPr>
          <a:xfrm>
            <a:off x="199291" y="218746"/>
            <a:ext cx="10657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Case 2: Candidates find suitable vacancy/es in their dashboard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magine 8"/>
          <p:cNvPicPr/>
          <p:nvPr/>
        </p:nvPicPr>
        <p:blipFill rotWithShape="1">
          <a:blip r:embed="rId5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1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18960" r="3792" b="18342"/>
          <a:stretch/>
        </p:blipFill>
        <p:spPr bwMode="auto">
          <a:xfrm>
            <a:off x="4144738" y="835501"/>
            <a:ext cx="8047261" cy="3189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70" name="Google Shape;570;p41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  <p:sp>
        <p:nvSpPr>
          <p:cNvPr id="571" name="Google Shape;571;p41"/>
          <p:cNvSpPr txBox="1">
            <a:spLocks noGrp="1"/>
          </p:cNvSpPr>
          <p:nvPr>
            <p:ph type="body" idx="1"/>
          </p:nvPr>
        </p:nvSpPr>
        <p:spPr>
          <a:xfrm>
            <a:off x="123289" y="1387011"/>
            <a:ext cx="11578975" cy="425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/>
          </a:p>
        </p:txBody>
      </p:sp>
      <p:sp>
        <p:nvSpPr>
          <p:cNvPr id="572" name="Google Shape;572;p41"/>
          <p:cNvSpPr/>
          <p:nvPr/>
        </p:nvSpPr>
        <p:spPr>
          <a:xfrm>
            <a:off x="3293387" y="4279310"/>
            <a:ext cx="3179837" cy="169412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Vacancies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published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through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EURESmobility.anpal.gov.it 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offer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 high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number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of positions or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require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specific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profiles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for hard to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fill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vacancy/es</a:t>
            </a:r>
            <a:endParaRPr sz="1800" b="0" i="0" u="none" strike="noStrike" cap="none" dirty="0">
              <a:solidFill>
                <a:srgbClr val="00388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3" name="Google Shape;573;p41"/>
          <p:cNvSpPr/>
          <p:nvPr/>
        </p:nvSpPr>
        <p:spPr>
          <a:xfrm>
            <a:off x="7828908" y="4191856"/>
            <a:ext cx="3443407" cy="1789463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Adviser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will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fill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 a vacancy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form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order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</a:t>
            </a:r>
            <a:r>
              <a:rPr lang="it-IT" sz="1800" b="0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promote</a:t>
            </a:r>
            <a:r>
              <a:rPr lang="it-IT" sz="1800" b="0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the vacancy/es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1"/>
          <p:cNvSpPr txBox="1"/>
          <p:nvPr/>
        </p:nvSpPr>
        <p:spPr>
          <a:xfrm>
            <a:off x="199291" y="218746"/>
            <a:ext cx="118380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Case 3: </a:t>
            </a:r>
            <a:r>
              <a:rPr lang="it-IT" sz="3200" b="1" i="0" u="none" strike="noStrike" cap="none" dirty="0" err="1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Looking</a:t>
            </a:r>
            <a:r>
              <a:rPr lang="it-IT" sz="32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for positions in the project website/social media 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1"/>
          <p:cNvSpPr/>
          <p:nvPr/>
        </p:nvSpPr>
        <p:spPr>
          <a:xfrm>
            <a:off x="489736" y="1720594"/>
            <a:ext cx="3538240" cy="230437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Are Adviser/s looking for candidate/s and/or are there receiving any candidate/s application (or few) through the platform? Write to the Anpal help desk and promote the vacancy/es on the project site/channels!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magine 8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030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gray">
          <a:xfrm>
            <a:off x="508000" y="1066800"/>
            <a:ext cx="1168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kern="0" dirty="0">
                <a:solidFill>
                  <a:srgbClr val="27639E"/>
                </a:solidFill>
              </a:rPr>
              <a:t>EURES – </a:t>
            </a:r>
            <a:r>
              <a:rPr lang="en-GB" sz="2800" b="1" kern="0" dirty="0" err="1">
                <a:solidFill>
                  <a:srgbClr val="27639E"/>
                </a:solidFill>
              </a:rPr>
              <a:t>EURopean</a:t>
            </a:r>
            <a:r>
              <a:rPr lang="en-GB" sz="2800" b="1" kern="0" dirty="0">
                <a:solidFill>
                  <a:srgbClr val="27639E"/>
                </a:solidFill>
              </a:rPr>
              <a:t> Employment Services</a:t>
            </a:r>
          </a:p>
        </p:txBody>
      </p:sp>
      <p:pic>
        <p:nvPicPr>
          <p:cNvPr id="2560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11302" r="4276" b="7607"/>
          <a:stretch>
            <a:fillRect/>
          </a:stretch>
        </p:blipFill>
        <p:spPr bwMode="auto">
          <a:xfrm>
            <a:off x="1058333" y="1600200"/>
            <a:ext cx="1093046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ttangolo 13"/>
          <p:cNvSpPr>
            <a:spLocks noChangeArrowheads="1"/>
          </p:cNvSpPr>
          <p:nvPr/>
        </p:nvSpPr>
        <p:spPr bwMode="auto">
          <a:xfrm>
            <a:off x="5037666" y="2590805"/>
            <a:ext cx="3244851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1600" b="1" dirty="0">
                <a:solidFill>
                  <a:srgbClr val="C00000"/>
                </a:solidFill>
              </a:rPr>
              <a:t>The European cooperation network of employment services, aims to facilitate the free movement of workers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en-GB" sz="1600" b="1" dirty="0">
              <a:solidFill>
                <a:srgbClr val="C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sz="1600" b="1" dirty="0">
                <a:solidFill>
                  <a:srgbClr val="C00000"/>
                </a:solidFill>
              </a:rPr>
              <a:t>Launched in 1994!</a:t>
            </a:r>
            <a:endParaRPr lang="it-IT" sz="1600" b="1" dirty="0">
              <a:solidFill>
                <a:srgbClr val="C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</p:txBody>
      </p:sp>
      <p:sp>
        <p:nvSpPr>
          <p:cNvPr id="25607" name="Rettangolo 14"/>
          <p:cNvSpPr>
            <a:spLocks noChangeArrowheads="1"/>
          </p:cNvSpPr>
          <p:nvPr/>
        </p:nvSpPr>
        <p:spPr bwMode="auto">
          <a:xfrm>
            <a:off x="9031664" y="6008704"/>
            <a:ext cx="2351926" cy="646331"/>
          </a:xfrm>
          <a:prstGeom prst="rect">
            <a:avLst/>
          </a:prstGeom>
          <a:noFill/>
          <a:ln w="9525">
            <a:solidFill>
              <a:srgbClr val="1F9F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 dirty="0">
                <a:solidFill>
                  <a:srgbClr val="259FA0"/>
                </a:solidFill>
              </a:rPr>
              <a:t>The EURES </a:t>
            </a:r>
            <a:r>
              <a:rPr lang="it-IT" altLang="it-IT" sz="1800" b="1" dirty="0" err="1">
                <a:solidFill>
                  <a:srgbClr val="259FA0"/>
                </a:solidFill>
              </a:rPr>
              <a:t>portal</a:t>
            </a:r>
            <a:endParaRPr lang="it-IT" altLang="it-IT" sz="1800" b="1" dirty="0">
              <a:solidFill>
                <a:srgbClr val="259FA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 dirty="0">
                <a:solidFill>
                  <a:srgbClr val="259FA0"/>
                </a:solidFill>
              </a:rPr>
              <a:t>ec.europa.eu/</a:t>
            </a:r>
            <a:r>
              <a:rPr lang="it-IT" altLang="it-IT" sz="1800" b="1" dirty="0" err="1">
                <a:solidFill>
                  <a:srgbClr val="259FA0"/>
                </a:solidFill>
              </a:rPr>
              <a:t>eures</a:t>
            </a:r>
            <a:r>
              <a:rPr lang="it-IT" altLang="it-IT" sz="1800" b="1" dirty="0">
                <a:solidFill>
                  <a:srgbClr val="259FA0"/>
                </a:solidFill>
              </a:rPr>
              <a:t> </a:t>
            </a:r>
          </a:p>
        </p:txBody>
      </p:sp>
      <p:sp>
        <p:nvSpPr>
          <p:cNvPr id="25608" name="Rettangolo 15"/>
          <p:cNvSpPr>
            <a:spLocks noChangeArrowheads="1"/>
          </p:cNvSpPr>
          <p:nvPr/>
        </p:nvSpPr>
        <p:spPr bwMode="auto">
          <a:xfrm>
            <a:off x="1563662" y="6008704"/>
            <a:ext cx="3535969" cy="646331"/>
          </a:xfrm>
          <a:prstGeom prst="rect">
            <a:avLst/>
          </a:prstGeom>
          <a:noFill/>
          <a:ln w="9525">
            <a:solidFill>
              <a:srgbClr val="1F9F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 dirty="0" err="1">
                <a:solidFill>
                  <a:srgbClr val="259FA0"/>
                </a:solidFill>
              </a:rPr>
              <a:t>Around</a:t>
            </a:r>
            <a:r>
              <a:rPr lang="it-IT" altLang="it-IT" sz="1800" b="1" dirty="0">
                <a:solidFill>
                  <a:srgbClr val="259FA0"/>
                </a:solidFill>
              </a:rPr>
              <a:t> 1.000 EURES </a:t>
            </a:r>
            <a:r>
              <a:rPr lang="it-IT" altLang="it-IT" sz="1800" b="1" dirty="0" err="1">
                <a:solidFill>
                  <a:srgbClr val="259FA0"/>
                </a:solidFill>
              </a:rPr>
              <a:t>Advisers</a:t>
            </a:r>
            <a:endParaRPr lang="it-IT" altLang="it-IT" sz="1800" b="1" dirty="0">
              <a:solidFill>
                <a:srgbClr val="259FA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 dirty="0">
                <a:solidFill>
                  <a:srgbClr val="259FA0"/>
                </a:solidFill>
              </a:rPr>
              <a:t>in Europe</a:t>
            </a:r>
          </a:p>
        </p:txBody>
      </p:sp>
      <p:pic>
        <p:nvPicPr>
          <p:cNvPr id="9" name="Immagine 5" descr="C:\Users\cmastracci.ext\Desktop\EURES\logo FSE\logo_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46" y="454025"/>
            <a:ext cx="55301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54025"/>
            <a:ext cx="1378991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15713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2"/>
          <p:cNvSpPr/>
          <p:nvPr/>
        </p:nvSpPr>
        <p:spPr>
          <a:xfrm>
            <a:off x="271211" y="2660078"/>
            <a:ext cx="2796990" cy="1535246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Candidate/s finding positions can contact Adviser/s or the project staff to be supported by the EURES TMS project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2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  <p:sp>
        <p:nvSpPr>
          <p:cNvPr id="583" name="Google Shape;583;p42"/>
          <p:cNvSpPr txBox="1"/>
          <p:nvPr/>
        </p:nvSpPr>
        <p:spPr>
          <a:xfrm>
            <a:off x="199291" y="218746"/>
            <a:ext cx="106571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Case 4: Looking for vacancy through the EURES portal</a:t>
            </a:r>
            <a:endParaRPr sz="3200" b="1" i="0" u="none" strike="noStrike" cap="none">
              <a:solidFill>
                <a:srgbClr val="00388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3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E0DB13B-0A14-4C26-8D68-0EBF83267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513" y="1701242"/>
            <a:ext cx="7941989" cy="33120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329B461F-D45B-418D-B592-D60051B1D78E}"/>
              </a:ext>
            </a:extLst>
          </p:cNvPr>
          <p:cNvSpPr/>
          <p:nvPr/>
        </p:nvSpPr>
        <p:spPr>
          <a:xfrm>
            <a:off x="4732256" y="424235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3226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3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  <p:sp>
        <p:nvSpPr>
          <p:cNvPr id="590" name="Google Shape;590;p43"/>
          <p:cNvSpPr txBox="1"/>
          <p:nvPr/>
        </p:nvSpPr>
        <p:spPr>
          <a:xfrm>
            <a:off x="0" y="2174699"/>
            <a:ext cx="3446860" cy="87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    </a:t>
            </a:r>
            <a:r>
              <a:rPr lang="it-IT" sz="1800" b="1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  </a:t>
            </a:r>
            <a:r>
              <a:rPr lang="it-IT" sz="1800" b="1" i="0" u="none" strike="noStrike" cap="none">
                <a:solidFill>
                  <a:srgbClr val="3477B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Candidate/s</a:t>
            </a:r>
            <a:endParaRPr sz="1500" b="1" i="0" u="none" strike="noStrike" cap="none">
              <a:solidFill>
                <a:srgbClr val="3477B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91" name="Google Shape;59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79" y="3278489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3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09" y="3412532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3"/>
          <p:cNvSpPr/>
          <p:nvPr/>
        </p:nvSpPr>
        <p:spPr>
          <a:xfrm>
            <a:off x="1375706" y="4448874"/>
            <a:ext cx="481013" cy="495952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43"/>
          <p:cNvSpPr/>
          <p:nvPr/>
        </p:nvSpPr>
        <p:spPr>
          <a:xfrm>
            <a:off x="9488646" y="4651561"/>
            <a:ext cx="481013" cy="495952"/>
          </a:xfrm>
          <a:prstGeom prst="ellipse">
            <a:avLst/>
          </a:prstGeom>
          <a:noFill/>
          <a:ln w="28575" cap="flat" cmpd="sng">
            <a:solidFill>
              <a:srgbClr val="13428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3"/>
          <p:cNvSpPr/>
          <p:nvPr/>
        </p:nvSpPr>
        <p:spPr>
          <a:xfrm rot="749936">
            <a:off x="2222607" y="5217702"/>
            <a:ext cx="2780481" cy="66330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3"/>
          <p:cNvSpPr/>
          <p:nvPr/>
        </p:nvSpPr>
        <p:spPr>
          <a:xfrm>
            <a:off x="4998070" y="5474378"/>
            <a:ext cx="2057399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EURES TMS project </a:t>
            </a:r>
            <a:r>
              <a:rPr lang="it-IT" b="1" dirty="0" err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</a:t>
            </a:r>
            <a:r>
              <a:rPr lang="it-IT" sz="1800" b="1" i="0" u="none" strike="noStrike" cap="none" dirty="0" err="1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dviser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3"/>
          <p:cNvSpPr/>
          <p:nvPr/>
        </p:nvSpPr>
        <p:spPr>
          <a:xfrm>
            <a:off x="3906808" y="2321655"/>
            <a:ext cx="4387065" cy="80599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>
                <a:solidFill>
                  <a:srgbClr val="FF00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Partner </a:t>
            </a:r>
            <a:r>
              <a:rPr lang="it-IT" sz="2400" b="1" i="0" u="none" strike="noStrike" cap="none" dirty="0" err="1">
                <a:solidFill>
                  <a:srgbClr val="FF00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address</a:t>
            </a:r>
            <a:r>
              <a:rPr lang="it-IT" sz="24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EURES-TMS@anpal.gov.it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43"/>
          <p:cNvSpPr/>
          <p:nvPr/>
        </p:nvSpPr>
        <p:spPr>
          <a:xfrm>
            <a:off x="9084242" y="2753715"/>
            <a:ext cx="2207490" cy="6232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Employer not yet registered</a:t>
            </a:r>
            <a:endParaRPr sz="18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9" name="Google Shape;599;p43"/>
          <p:cNvSpPr txBox="1"/>
          <p:nvPr/>
        </p:nvSpPr>
        <p:spPr>
          <a:xfrm>
            <a:off x="199291" y="218746"/>
            <a:ext cx="1175934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it-IT" sz="3400" b="1" i="0" u="none" strike="noStrike" cap="none">
                <a:solidFill>
                  <a:srgbClr val="0038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Case 5: Candidate is already in touch with an Employer</a:t>
            </a:r>
            <a:endParaRPr sz="3400" b="1" i="0" u="none" strike="noStrike" cap="none">
              <a:solidFill>
                <a:srgbClr val="00388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00" name="Google Shape;600;p43"/>
          <p:cNvSpPr/>
          <p:nvPr/>
        </p:nvSpPr>
        <p:spPr>
          <a:xfrm rot="-617401">
            <a:off x="6978179" y="5387278"/>
            <a:ext cx="2753787" cy="769807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43" descr="Valigetta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4933" y="153197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3" descr="Impiegata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2387" y="71085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3" descr="Lavoratrice edile contorn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28290" y="180376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3" descr="Lavoratrice edile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6779" y="75375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 descr="Maglietta formale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41517" y="1331575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43"/>
          <p:cNvGrpSpPr/>
          <p:nvPr/>
        </p:nvGrpSpPr>
        <p:grpSpPr>
          <a:xfrm>
            <a:off x="1079287" y="1141286"/>
            <a:ext cx="1554863" cy="926241"/>
            <a:chOff x="3150796" y="1751241"/>
            <a:chExt cx="1554863" cy="926241"/>
          </a:xfrm>
        </p:grpSpPr>
        <p:pic>
          <p:nvPicPr>
            <p:cNvPr id="607" name="Google Shape;607;p43" descr="Profilo femminile contorno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50796" y="176308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43" descr="Utente contorno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91259" y="175124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9" name="Google Shape;609;p43" descr="Call center contorn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27794" y="3854631"/>
            <a:ext cx="1398922" cy="1173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Freccia in giù 22"/>
          <p:cNvSpPr/>
          <p:nvPr/>
        </p:nvSpPr>
        <p:spPr>
          <a:xfrm>
            <a:off x="5920321" y="3285345"/>
            <a:ext cx="360040" cy="456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/>
          <p:cNvPicPr/>
          <p:nvPr/>
        </p:nvPicPr>
        <p:blipFill rotWithShape="1">
          <a:blip r:embed="rId12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9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2"/>
          <p:cNvSpPr txBox="1">
            <a:spLocks noGrp="1"/>
          </p:cNvSpPr>
          <p:nvPr>
            <p:ph type="title"/>
          </p:nvPr>
        </p:nvSpPr>
        <p:spPr>
          <a:xfrm>
            <a:off x="592016" y="3688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</a:pPr>
            <a:br>
              <a:rPr lang="it-IT"/>
            </a:br>
            <a:endParaRPr/>
          </a:p>
        </p:txBody>
      </p:sp>
      <p:sp>
        <p:nvSpPr>
          <p:cNvPr id="713" name="Google Shape;713;p52"/>
          <p:cNvSpPr txBox="1">
            <a:spLocks noGrp="1"/>
          </p:cNvSpPr>
          <p:nvPr>
            <p:ph type="body" idx="1"/>
          </p:nvPr>
        </p:nvSpPr>
        <p:spPr>
          <a:xfrm>
            <a:off x="706612" y="967315"/>
            <a:ext cx="10515600" cy="2014537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700"/>
              <a:buNone/>
            </a:pPr>
            <a:endParaRPr sz="3700" b="1" i="0" dirty="0">
              <a:solidFill>
                <a:srgbClr val="C01E5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700"/>
              <a:buNone/>
            </a:pPr>
            <a:r>
              <a:rPr lang="it-IT" sz="3700" b="1" i="0" dirty="0">
                <a:solidFill>
                  <a:srgbClr val="C01E56"/>
                </a:solidFill>
              </a:rPr>
              <a:t>Applications </a:t>
            </a:r>
            <a:r>
              <a:rPr lang="it-IT" sz="3700" b="1" i="0" dirty="0" err="1">
                <a:solidFill>
                  <a:srgbClr val="C01E56"/>
                </a:solidFill>
              </a:rPr>
              <a:t>flows</a:t>
            </a:r>
            <a:r>
              <a:rPr lang="it-IT" sz="3700" b="1" i="0" dirty="0">
                <a:solidFill>
                  <a:srgbClr val="C01E56"/>
                </a:solidFill>
              </a:rPr>
              <a:t> and </a:t>
            </a:r>
            <a:r>
              <a:rPr lang="it-IT" sz="3700" b="1" i="0" dirty="0" err="1">
                <a:solidFill>
                  <a:srgbClr val="C01E56"/>
                </a:solidFill>
              </a:rPr>
              <a:t>checks</a:t>
            </a:r>
            <a:endParaRPr sz="3700" b="1" i="0" dirty="0">
              <a:solidFill>
                <a:srgbClr val="C01E56"/>
              </a:solidFill>
            </a:endParaRPr>
          </a:p>
        </p:txBody>
      </p:sp>
      <p:pic>
        <p:nvPicPr>
          <p:cNvPr id="714" name="Google Shape;714;p52" descr="Appunti contor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603" y="2981852"/>
            <a:ext cx="2782856" cy="27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2"/>
          <p:cNvSpPr txBox="1"/>
          <p:nvPr/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fld>
            <a:endParaRPr sz="1200" b="0" i="0" u="none" strike="noStrike" cap="none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Elemento grafico 2" descr="Passi di danza con riempimento a tinta unita">
            <a:extLst>
              <a:ext uri="{FF2B5EF4-FFF2-40B4-BE49-F238E27FC236}">
                <a16:creationId xmlns:a16="http://schemas.microsoft.com/office/drawing/2014/main" id="{72AD8140-DAE3-42BE-97F7-6348A495F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176122">
            <a:off x="4030359" y="3182102"/>
            <a:ext cx="914400" cy="914400"/>
          </a:xfrm>
          <a:prstGeom prst="rect">
            <a:avLst/>
          </a:prstGeom>
        </p:spPr>
      </p:pic>
      <p:pic>
        <p:nvPicPr>
          <p:cNvPr id="7" name="Elemento grafico 7" descr="Passi di danza con riempimento a tinta unita">
            <a:extLst>
              <a:ext uri="{FF2B5EF4-FFF2-40B4-BE49-F238E27FC236}">
                <a16:creationId xmlns:a16="http://schemas.microsoft.com/office/drawing/2014/main" id="{F3C2AA0D-BC35-4DE0-A792-5AD814307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09580">
            <a:off x="2836033" y="4272378"/>
            <a:ext cx="914400" cy="914400"/>
          </a:xfrm>
          <a:prstGeom prst="rect">
            <a:avLst/>
          </a:prstGeom>
        </p:spPr>
      </p:pic>
      <p:pic>
        <p:nvPicPr>
          <p:cNvPr id="8" name="Elemento grafico 8" descr="Passi di danza con riempimento a tinta unita">
            <a:extLst>
              <a:ext uri="{FF2B5EF4-FFF2-40B4-BE49-F238E27FC236}">
                <a16:creationId xmlns:a16="http://schemas.microsoft.com/office/drawing/2014/main" id="{52A6D610-88A3-4804-B0F5-2E0B6AF1F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77993">
            <a:off x="5900301" y="3007780"/>
            <a:ext cx="914400" cy="914400"/>
          </a:xfrm>
          <a:prstGeom prst="rect">
            <a:avLst/>
          </a:prstGeom>
        </p:spPr>
      </p:pic>
      <p:pic>
        <p:nvPicPr>
          <p:cNvPr id="9" name="Elemento grafico 9" descr="Passi di danza con riempimento a tinta unita">
            <a:extLst>
              <a:ext uri="{FF2B5EF4-FFF2-40B4-BE49-F238E27FC236}">
                <a16:creationId xmlns:a16="http://schemas.microsoft.com/office/drawing/2014/main" id="{1E676F42-D4C9-4DE7-A965-29FD45A74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508772">
            <a:off x="6094862" y="5045303"/>
            <a:ext cx="914400" cy="914400"/>
          </a:xfrm>
          <a:prstGeom prst="rect">
            <a:avLst/>
          </a:prstGeom>
        </p:spPr>
      </p:pic>
      <p:pic>
        <p:nvPicPr>
          <p:cNvPr id="10" name="Elemento grafico 10" descr="Passi di danza con riempimento a tinta unita">
            <a:extLst>
              <a:ext uri="{FF2B5EF4-FFF2-40B4-BE49-F238E27FC236}">
                <a16:creationId xmlns:a16="http://schemas.microsoft.com/office/drawing/2014/main" id="{B1B1FC24-86C1-40BF-BADE-F10CDEFB4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558945">
            <a:off x="4162942" y="5112897"/>
            <a:ext cx="914400" cy="914400"/>
          </a:xfrm>
          <a:prstGeom prst="rect">
            <a:avLst/>
          </a:prstGeom>
        </p:spPr>
      </p:pic>
      <p:pic>
        <p:nvPicPr>
          <p:cNvPr id="11" name="Elemento grafico 11" descr="Passi di danza con riempimento a tinta unita">
            <a:extLst>
              <a:ext uri="{FF2B5EF4-FFF2-40B4-BE49-F238E27FC236}">
                <a16:creationId xmlns:a16="http://schemas.microsoft.com/office/drawing/2014/main" id="{E980C549-B880-4DC4-BEA9-EB7AD1B4F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037891">
            <a:off x="7103967" y="3693669"/>
            <a:ext cx="914400" cy="914400"/>
          </a:xfrm>
          <a:prstGeom prst="rect">
            <a:avLst/>
          </a:prstGeom>
        </p:spPr>
      </p:pic>
      <p:pic>
        <p:nvPicPr>
          <p:cNvPr id="12" name="Immagine 11"/>
          <p:cNvPicPr/>
          <p:nvPr/>
        </p:nvPicPr>
        <p:blipFill rotWithShape="1">
          <a:blip r:embed="rId6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5585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E6F82-7785-6F4B-90D1-C2FA6C49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21" y="155697"/>
            <a:ext cx="10823713" cy="1325563"/>
          </a:xfrm>
        </p:spPr>
        <p:txBody>
          <a:bodyPr>
            <a:normAutofit/>
          </a:bodyPr>
          <a:lstStyle/>
          <a:p>
            <a:r>
              <a:rPr lang="it-IT" sz="3200" kern="0">
                <a:solidFill>
                  <a:srgbClr val="C01E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EURESmobility.anpal.gov.it </a:t>
            </a:r>
            <a:r>
              <a:rPr lang="it-IT" sz="3200" kern="0">
                <a:solidFill>
                  <a:srgbClr val="13428D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platform</a:t>
            </a:r>
            <a:endParaRPr lang="it-IT" sz="3400" dirty="0">
              <a:solidFill>
                <a:srgbClr val="13428D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2377FF-D67C-DD43-8834-CF077BB3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0" y="6168788"/>
            <a:ext cx="11177516" cy="689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91" name="Gruppo 90"/>
          <p:cNvGrpSpPr/>
          <p:nvPr/>
        </p:nvGrpSpPr>
        <p:grpSpPr>
          <a:xfrm>
            <a:off x="701582" y="1160884"/>
            <a:ext cx="10069649" cy="5420940"/>
            <a:chOff x="701582" y="1160884"/>
            <a:chExt cx="10069649" cy="5420940"/>
          </a:xfrm>
        </p:grpSpPr>
        <p:grpSp>
          <p:nvGrpSpPr>
            <p:cNvPr id="30" name="Gruppo 29"/>
            <p:cNvGrpSpPr/>
            <p:nvPr/>
          </p:nvGrpSpPr>
          <p:grpSpPr>
            <a:xfrm>
              <a:off x="701582" y="1160886"/>
              <a:ext cx="2237414" cy="5418667"/>
              <a:chOff x="4977293" y="719666"/>
              <a:chExt cx="2237414" cy="5418667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4977293" y="719666"/>
                <a:ext cx="2237414" cy="5418667"/>
                <a:chOff x="2280" y="0"/>
                <a:chExt cx="2237414" cy="5418667"/>
              </a:xfrm>
            </p:grpSpPr>
            <p:sp>
              <p:nvSpPr>
                <p:cNvPr id="13" name="Rettangolo arrotondato 12"/>
                <p:cNvSpPr/>
                <p:nvPr/>
              </p:nvSpPr>
              <p:spPr>
                <a:xfrm>
                  <a:off x="2280" y="0"/>
                  <a:ext cx="2237414" cy="5418667"/>
                </a:xfrm>
                <a:prstGeom prst="roundRect">
                  <a:avLst>
                    <a:gd name="adj" fmla="val 10000"/>
                  </a:avLst>
                </a:prstGeom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4" name="Rettangolo 13"/>
                <p:cNvSpPr/>
                <p:nvPr/>
              </p:nvSpPr>
              <p:spPr>
                <a:xfrm>
                  <a:off x="2280" y="0"/>
                  <a:ext cx="2237414" cy="125408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b="1" dirty="0">
                      <a:solidFill>
                        <a:srgbClr val="CC0066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JOB SEEKER</a:t>
                  </a:r>
                </a:p>
              </p:txBody>
            </p:sp>
          </p:grpSp>
          <p:grpSp>
            <p:nvGrpSpPr>
              <p:cNvPr id="15" name="Gruppo 14"/>
              <p:cNvGrpSpPr/>
              <p:nvPr/>
            </p:nvGrpSpPr>
            <p:grpSpPr>
              <a:xfrm>
                <a:off x="5095017" y="1947250"/>
                <a:ext cx="1908000" cy="684000"/>
                <a:chOff x="226021" y="1626625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28" name="Rettangolo arrotondato 27"/>
                <p:cNvSpPr/>
                <p:nvPr/>
              </p:nvSpPr>
              <p:spPr>
                <a:xfrm>
                  <a:off x="226021" y="1626625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9" name="Rettangolo 28"/>
                <p:cNvSpPr/>
                <p:nvPr/>
              </p:nvSpPr>
              <p:spPr>
                <a:xfrm>
                  <a:off x="244381" y="1644985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registration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16" name="Gruppo 15"/>
              <p:cNvGrpSpPr/>
              <p:nvPr/>
            </p:nvGrpSpPr>
            <p:grpSpPr>
              <a:xfrm>
                <a:off x="5095017" y="2697059"/>
                <a:ext cx="1908000" cy="684000"/>
                <a:chOff x="226021" y="2349930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26" name="Rettangolo arrotondato 25"/>
                <p:cNvSpPr/>
                <p:nvPr/>
              </p:nvSpPr>
              <p:spPr>
                <a:xfrm>
                  <a:off x="226021" y="2349930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7" name="Rettangolo 26"/>
                <p:cNvSpPr/>
                <p:nvPr/>
              </p:nvSpPr>
              <p:spPr>
                <a:xfrm>
                  <a:off x="244381" y="2368290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CV and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desired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occupation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17" name="Gruppo 16"/>
              <p:cNvGrpSpPr/>
              <p:nvPr/>
            </p:nvGrpSpPr>
            <p:grpSpPr>
              <a:xfrm>
                <a:off x="5095017" y="3446867"/>
                <a:ext cx="1908000" cy="684000"/>
                <a:chOff x="226021" y="3073234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24" name="Rettangolo arrotondato 23"/>
                <p:cNvSpPr/>
                <p:nvPr/>
              </p:nvSpPr>
              <p:spPr>
                <a:xfrm>
                  <a:off x="226021" y="3073234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5" name="Rettangolo 24"/>
                <p:cNvSpPr/>
                <p:nvPr/>
              </p:nvSpPr>
              <p:spPr>
                <a:xfrm>
                  <a:off x="244381" y="309159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matching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procedures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18" name="Gruppo 17"/>
              <p:cNvGrpSpPr/>
              <p:nvPr/>
            </p:nvGrpSpPr>
            <p:grpSpPr>
              <a:xfrm>
                <a:off x="5095017" y="4196676"/>
                <a:ext cx="1908000" cy="684000"/>
                <a:chOff x="226021" y="3796539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22" name="Rettangolo arrotondato 21"/>
                <p:cNvSpPr/>
                <p:nvPr/>
              </p:nvSpPr>
              <p:spPr>
                <a:xfrm>
                  <a:off x="226021" y="3796539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Rettangolo 22"/>
                <p:cNvSpPr/>
                <p:nvPr/>
              </p:nvSpPr>
              <p:spPr>
                <a:xfrm>
                  <a:off x="244381" y="3814899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applications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for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financial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benefits </a:t>
                  </a:r>
                </a:p>
              </p:txBody>
            </p:sp>
          </p:grpSp>
          <p:grpSp>
            <p:nvGrpSpPr>
              <p:cNvPr id="19" name="Gruppo 18"/>
              <p:cNvGrpSpPr/>
              <p:nvPr/>
            </p:nvGrpSpPr>
            <p:grpSpPr>
              <a:xfrm>
                <a:off x="5095017" y="4946486"/>
                <a:ext cx="1908000" cy="684000"/>
                <a:chOff x="226021" y="4519845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20" name="Rettangolo arrotondato 19"/>
                <p:cNvSpPr/>
                <p:nvPr/>
              </p:nvSpPr>
              <p:spPr>
                <a:xfrm>
                  <a:off x="226021" y="4519845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1" name="Rettangolo 20"/>
                <p:cNvSpPr/>
                <p:nvPr/>
              </p:nvSpPr>
              <p:spPr>
                <a:xfrm>
                  <a:off x="244381" y="453820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integration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programme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questionnaire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</p:grpSp>
        <p:grpSp>
          <p:nvGrpSpPr>
            <p:cNvPr id="32" name="Gruppo 31"/>
            <p:cNvGrpSpPr/>
            <p:nvPr/>
          </p:nvGrpSpPr>
          <p:grpSpPr>
            <a:xfrm>
              <a:off x="3304361" y="1160885"/>
              <a:ext cx="2237414" cy="5418667"/>
              <a:chOff x="4977293" y="719666"/>
              <a:chExt cx="2237414" cy="5418667"/>
            </a:xfrm>
          </p:grpSpPr>
          <p:grpSp>
            <p:nvGrpSpPr>
              <p:cNvPr id="33" name="Gruppo 32"/>
              <p:cNvGrpSpPr/>
              <p:nvPr/>
            </p:nvGrpSpPr>
            <p:grpSpPr>
              <a:xfrm>
                <a:off x="4977293" y="719666"/>
                <a:ext cx="2237414" cy="5418667"/>
                <a:chOff x="2280" y="0"/>
                <a:chExt cx="2237414" cy="5418667"/>
              </a:xfrm>
            </p:grpSpPr>
            <p:sp>
              <p:nvSpPr>
                <p:cNvPr id="49" name="Rettangolo arrotondato 48"/>
                <p:cNvSpPr/>
                <p:nvPr/>
              </p:nvSpPr>
              <p:spPr>
                <a:xfrm>
                  <a:off x="2280" y="0"/>
                  <a:ext cx="2237414" cy="5418667"/>
                </a:xfrm>
                <a:prstGeom prst="roundRect">
                  <a:avLst>
                    <a:gd name="adj" fmla="val 10000"/>
                  </a:avLst>
                </a:prstGeom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0" name="Rettangolo 49"/>
                <p:cNvSpPr/>
                <p:nvPr/>
              </p:nvSpPr>
              <p:spPr>
                <a:xfrm>
                  <a:off x="2280" y="0"/>
                  <a:ext cx="2237414" cy="125408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b="1" dirty="0">
                      <a:solidFill>
                        <a:srgbClr val="CC0066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EMPLOYER</a:t>
                  </a:r>
                </a:p>
              </p:txBody>
            </p:sp>
          </p:grpSp>
          <p:grpSp>
            <p:nvGrpSpPr>
              <p:cNvPr id="34" name="Gruppo 33"/>
              <p:cNvGrpSpPr/>
              <p:nvPr/>
            </p:nvGrpSpPr>
            <p:grpSpPr>
              <a:xfrm>
                <a:off x="5095017" y="1947250"/>
                <a:ext cx="1908000" cy="684000"/>
                <a:chOff x="226021" y="1626625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47" name="Rettangolo arrotondato 46"/>
                <p:cNvSpPr/>
                <p:nvPr/>
              </p:nvSpPr>
              <p:spPr>
                <a:xfrm>
                  <a:off x="226021" y="1626625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8" name="Rettangolo 47"/>
                <p:cNvSpPr/>
                <p:nvPr/>
              </p:nvSpPr>
              <p:spPr>
                <a:xfrm>
                  <a:off x="244381" y="1632476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registration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35" name="Gruppo 34"/>
              <p:cNvGrpSpPr/>
              <p:nvPr/>
            </p:nvGrpSpPr>
            <p:grpSpPr>
              <a:xfrm>
                <a:off x="5095017" y="2697059"/>
                <a:ext cx="1908000" cy="684000"/>
                <a:chOff x="226021" y="2349930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45" name="Rettangolo arrotondato 44"/>
                <p:cNvSpPr/>
                <p:nvPr/>
              </p:nvSpPr>
              <p:spPr>
                <a:xfrm>
                  <a:off x="226021" y="2349930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6" name="Rettangolo 45"/>
                <p:cNvSpPr/>
                <p:nvPr/>
              </p:nvSpPr>
              <p:spPr>
                <a:xfrm>
                  <a:off x="244381" y="2368290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JV (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proxy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Adv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possible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)</a:t>
                  </a:r>
                </a:p>
              </p:txBody>
            </p:sp>
          </p:grpSp>
          <p:grpSp>
            <p:nvGrpSpPr>
              <p:cNvPr id="36" name="Gruppo 35"/>
              <p:cNvGrpSpPr/>
              <p:nvPr/>
            </p:nvGrpSpPr>
            <p:grpSpPr>
              <a:xfrm>
                <a:off x="5095017" y="3446867"/>
                <a:ext cx="1908000" cy="684000"/>
                <a:chOff x="226021" y="3073234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43" name="Rettangolo arrotondato 42"/>
                <p:cNvSpPr/>
                <p:nvPr/>
              </p:nvSpPr>
              <p:spPr>
                <a:xfrm>
                  <a:off x="226021" y="3073234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4" name="Rettangolo 43"/>
                <p:cNvSpPr/>
                <p:nvPr/>
              </p:nvSpPr>
              <p:spPr>
                <a:xfrm>
                  <a:off x="244381" y="309159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matching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procedures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37" name="Gruppo 36"/>
              <p:cNvGrpSpPr/>
              <p:nvPr/>
            </p:nvGrpSpPr>
            <p:grpSpPr>
              <a:xfrm>
                <a:off x="5095017" y="4196676"/>
                <a:ext cx="1908000" cy="684000"/>
                <a:chOff x="226021" y="3796539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41" name="Rettangolo arrotondato 40"/>
                <p:cNvSpPr/>
                <p:nvPr/>
              </p:nvSpPr>
              <p:spPr>
                <a:xfrm>
                  <a:off x="226021" y="3796539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2" name="Rettangolo 41"/>
                <p:cNvSpPr/>
                <p:nvPr/>
              </p:nvSpPr>
              <p:spPr>
                <a:xfrm>
                  <a:off x="244381" y="3814899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invitation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JS (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interview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) </a:t>
                  </a:r>
                </a:p>
              </p:txBody>
            </p:sp>
          </p:grpSp>
          <p:grpSp>
            <p:nvGrpSpPr>
              <p:cNvPr id="38" name="Gruppo 37"/>
              <p:cNvGrpSpPr/>
              <p:nvPr/>
            </p:nvGrpSpPr>
            <p:grpSpPr>
              <a:xfrm>
                <a:off x="5095017" y="4946485"/>
                <a:ext cx="1908000" cy="684000"/>
                <a:chOff x="226021" y="4519844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39" name="Rettangolo arrotondato 38"/>
                <p:cNvSpPr/>
                <p:nvPr/>
              </p:nvSpPr>
              <p:spPr>
                <a:xfrm>
                  <a:off x="226021" y="4519844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0" name="Rettangolo 39"/>
                <p:cNvSpPr/>
                <p:nvPr/>
              </p:nvSpPr>
              <p:spPr>
                <a:xfrm>
                  <a:off x="244381" y="453820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application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for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integration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programme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(PMI)</a:t>
                  </a:r>
                </a:p>
              </p:txBody>
            </p:sp>
          </p:grpSp>
        </p:grpSp>
        <p:grpSp>
          <p:nvGrpSpPr>
            <p:cNvPr id="51" name="Gruppo 50"/>
            <p:cNvGrpSpPr/>
            <p:nvPr/>
          </p:nvGrpSpPr>
          <p:grpSpPr>
            <a:xfrm>
              <a:off x="5913358" y="1160884"/>
              <a:ext cx="2237414" cy="5418667"/>
              <a:chOff x="4977293" y="719666"/>
              <a:chExt cx="2237414" cy="5418667"/>
            </a:xfrm>
          </p:grpSpPr>
          <p:grpSp>
            <p:nvGrpSpPr>
              <p:cNvPr id="52" name="Gruppo 51"/>
              <p:cNvGrpSpPr/>
              <p:nvPr/>
            </p:nvGrpSpPr>
            <p:grpSpPr>
              <a:xfrm>
                <a:off x="4977293" y="719666"/>
                <a:ext cx="2237414" cy="5418667"/>
                <a:chOff x="2280" y="0"/>
                <a:chExt cx="2237414" cy="5418667"/>
              </a:xfrm>
            </p:grpSpPr>
            <p:sp>
              <p:nvSpPr>
                <p:cNvPr id="68" name="Rettangolo arrotondato 67"/>
                <p:cNvSpPr/>
                <p:nvPr/>
              </p:nvSpPr>
              <p:spPr>
                <a:xfrm>
                  <a:off x="2280" y="0"/>
                  <a:ext cx="2237414" cy="5418667"/>
                </a:xfrm>
                <a:prstGeom prst="roundRect">
                  <a:avLst>
                    <a:gd name="adj" fmla="val 10000"/>
                  </a:avLst>
                </a:prstGeom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9" name="Rettangolo 68"/>
                <p:cNvSpPr/>
                <p:nvPr/>
              </p:nvSpPr>
              <p:spPr>
                <a:xfrm>
                  <a:off x="2280" y="0"/>
                  <a:ext cx="2237414" cy="125408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algn="ctr"/>
                  <a:r>
                    <a:rPr lang="it-IT" b="1" dirty="0">
                      <a:solidFill>
                        <a:srgbClr val="CC0066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PROJECT </a:t>
                  </a:r>
                </a:p>
                <a:p>
                  <a:pPr algn="ctr"/>
                  <a:r>
                    <a:rPr lang="it-IT" b="1" dirty="0">
                      <a:solidFill>
                        <a:srgbClr val="CC0066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ADVISER</a:t>
                  </a:r>
                </a:p>
              </p:txBody>
            </p:sp>
          </p:grpSp>
          <p:grpSp>
            <p:nvGrpSpPr>
              <p:cNvPr id="53" name="Gruppo 52"/>
              <p:cNvGrpSpPr/>
              <p:nvPr/>
            </p:nvGrpSpPr>
            <p:grpSpPr>
              <a:xfrm>
                <a:off x="5095017" y="1947250"/>
                <a:ext cx="1908000" cy="684000"/>
                <a:chOff x="226021" y="1626625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66" name="Rettangolo arrotondato 65"/>
                <p:cNvSpPr/>
                <p:nvPr/>
              </p:nvSpPr>
              <p:spPr>
                <a:xfrm>
                  <a:off x="226021" y="1626625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7" name="Rettangolo 66"/>
                <p:cNvSpPr/>
                <p:nvPr/>
              </p:nvSpPr>
              <p:spPr>
                <a:xfrm>
                  <a:off x="244381" y="1632476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invitation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employer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54" name="Gruppo 53"/>
              <p:cNvGrpSpPr/>
              <p:nvPr/>
            </p:nvGrpSpPr>
            <p:grpSpPr>
              <a:xfrm>
                <a:off x="5095017" y="2697059"/>
                <a:ext cx="1908000" cy="684000"/>
                <a:chOff x="226021" y="2349930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64" name="Rettangolo arrotondato 63"/>
                <p:cNvSpPr/>
                <p:nvPr/>
              </p:nvSpPr>
              <p:spPr>
                <a:xfrm>
                  <a:off x="226021" y="2349930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5" name="Rettangolo 64"/>
                <p:cNvSpPr/>
                <p:nvPr/>
              </p:nvSpPr>
              <p:spPr>
                <a:xfrm>
                  <a:off x="244381" y="2368290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JV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validation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55" name="Gruppo 54"/>
              <p:cNvGrpSpPr/>
              <p:nvPr/>
            </p:nvGrpSpPr>
            <p:grpSpPr>
              <a:xfrm>
                <a:off x="5095017" y="3446867"/>
                <a:ext cx="1908000" cy="684000"/>
                <a:chOff x="226021" y="3073234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62" name="Rettangolo arrotondato 61"/>
                <p:cNvSpPr/>
                <p:nvPr/>
              </p:nvSpPr>
              <p:spPr>
                <a:xfrm>
                  <a:off x="226021" y="3073234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3" name="Rettangolo 62"/>
                <p:cNvSpPr/>
                <p:nvPr/>
              </p:nvSpPr>
              <p:spPr>
                <a:xfrm>
                  <a:off x="244381" y="309159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preselection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56" name="Gruppo 55"/>
              <p:cNvGrpSpPr/>
              <p:nvPr/>
            </p:nvGrpSpPr>
            <p:grpSpPr>
              <a:xfrm>
                <a:off x="5095017" y="4196676"/>
                <a:ext cx="1908000" cy="684000"/>
                <a:chOff x="226021" y="3796539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60" name="Rettangolo arrotondato 59"/>
                <p:cNvSpPr/>
                <p:nvPr/>
              </p:nvSpPr>
              <p:spPr>
                <a:xfrm>
                  <a:off x="226021" y="3796539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1" name="Rettangolo 60"/>
                <p:cNvSpPr/>
                <p:nvPr/>
              </p:nvSpPr>
              <p:spPr>
                <a:xfrm>
                  <a:off x="244381" y="3814899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matching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procedures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57" name="Gruppo 56"/>
              <p:cNvGrpSpPr/>
              <p:nvPr/>
            </p:nvGrpSpPr>
            <p:grpSpPr>
              <a:xfrm>
                <a:off x="5095017" y="4946485"/>
                <a:ext cx="1908000" cy="684000"/>
                <a:chOff x="226021" y="4519844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58" name="Rettangolo arrotondato 57"/>
                <p:cNvSpPr/>
                <p:nvPr/>
              </p:nvSpPr>
              <p:spPr>
                <a:xfrm>
                  <a:off x="226021" y="4519844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9" name="Rettangolo 58"/>
                <p:cNvSpPr/>
                <p:nvPr/>
              </p:nvSpPr>
              <p:spPr>
                <a:xfrm>
                  <a:off x="244381" y="453820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1°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level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check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application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</p:grpSp>
        <p:grpSp>
          <p:nvGrpSpPr>
            <p:cNvPr id="71" name="Gruppo 70"/>
            <p:cNvGrpSpPr/>
            <p:nvPr/>
          </p:nvGrpSpPr>
          <p:grpSpPr>
            <a:xfrm>
              <a:off x="8533817" y="1163157"/>
              <a:ext cx="2237414" cy="5418667"/>
              <a:chOff x="4977293" y="719666"/>
              <a:chExt cx="2237414" cy="5418667"/>
            </a:xfrm>
          </p:grpSpPr>
          <p:grpSp>
            <p:nvGrpSpPr>
              <p:cNvPr id="72" name="Gruppo 71"/>
              <p:cNvGrpSpPr/>
              <p:nvPr/>
            </p:nvGrpSpPr>
            <p:grpSpPr>
              <a:xfrm>
                <a:off x="4977293" y="719666"/>
                <a:ext cx="2237414" cy="5418667"/>
                <a:chOff x="2280" y="0"/>
                <a:chExt cx="2237414" cy="5418667"/>
              </a:xfrm>
            </p:grpSpPr>
            <p:sp>
              <p:nvSpPr>
                <p:cNvPr id="88" name="Rettangolo arrotondato 87"/>
                <p:cNvSpPr/>
                <p:nvPr/>
              </p:nvSpPr>
              <p:spPr>
                <a:xfrm>
                  <a:off x="2280" y="0"/>
                  <a:ext cx="2237414" cy="5418667"/>
                </a:xfrm>
                <a:prstGeom prst="roundRect">
                  <a:avLst>
                    <a:gd name="adj" fmla="val 10000"/>
                  </a:avLst>
                </a:prstGeom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89" name="Rettangolo 88"/>
                <p:cNvSpPr/>
                <p:nvPr/>
              </p:nvSpPr>
              <p:spPr>
                <a:xfrm>
                  <a:off x="2280" y="0"/>
                  <a:ext cx="2237414" cy="125408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b="1" dirty="0">
                      <a:solidFill>
                        <a:srgbClr val="CC0066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PROJECT        STAFF</a:t>
                  </a:r>
                </a:p>
              </p:txBody>
            </p:sp>
          </p:grpSp>
          <p:grpSp>
            <p:nvGrpSpPr>
              <p:cNvPr id="73" name="Gruppo 72"/>
              <p:cNvGrpSpPr/>
              <p:nvPr/>
            </p:nvGrpSpPr>
            <p:grpSpPr>
              <a:xfrm>
                <a:off x="5095017" y="1947250"/>
                <a:ext cx="1908000" cy="684000"/>
                <a:chOff x="226021" y="1626625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86" name="Rettangolo arrotondato 85"/>
                <p:cNvSpPr/>
                <p:nvPr/>
              </p:nvSpPr>
              <p:spPr>
                <a:xfrm>
                  <a:off x="226021" y="1626625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87" name="Rettangolo 86"/>
                <p:cNvSpPr/>
                <p:nvPr/>
              </p:nvSpPr>
              <p:spPr>
                <a:xfrm>
                  <a:off x="244381" y="1632476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enabling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Advs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74" name="Gruppo 73"/>
              <p:cNvGrpSpPr/>
              <p:nvPr/>
            </p:nvGrpSpPr>
            <p:grpSpPr>
              <a:xfrm>
                <a:off x="5095017" y="2697059"/>
                <a:ext cx="1908000" cy="684000"/>
                <a:chOff x="226021" y="2349930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84" name="Rettangolo arrotondato 83"/>
                <p:cNvSpPr/>
                <p:nvPr/>
              </p:nvSpPr>
              <p:spPr>
                <a:xfrm>
                  <a:off x="226021" y="2349930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85" name="Rettangolo 84"/>
                <p:cNvSpPr/>
                <p:nvPr/>
              </p:nvSpPr>
              <p:spPr>
                <a:xfrm>
                  <a:off x="244381" y="2368290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employers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validation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and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assignement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Adv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75" name="Gruppo 74"/>
              <p:cNvGrpSpPr/>
              <p:nvPr/>
            </p:nvGrpSpPr>
            <p:grpSpPr>
              <a:xfrm>
                <a:off x="5095017" y="3446867"/>
                <a:ext cx="1908000" cy="684000"/>
                <a:chOff x="226021" y="3073234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82" name="Rettangolo arrotondato 81"/>
                <p:cNvSpPr/>
                <p:nvPr/>
              </p:nvSpPr>
              <p:spPr>
                <a:xfrm>
                  <a:off x="226021" y="3073234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83" name="Rettangolo 82"/>
                <p:cNvSpPr/>
                <p:nvPr/>
              </p:nvSpPr>
              <p:spPr>
                <a:xfrm>
                  <a:off x="244381" y="309159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2°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level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check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applications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76" name="Gruppo 75"/>
              <p:cNvGrpSpPr/>
              <p:nvPr/>
            </p:nvGrpSpPr>
            <p:grpSpPr>
              <a:xfrm>
                <a:off x="5095017" y="4196676"/>
                <a:ext cx="1908000" cy="684000"/>
                <a:chOff x="226021" y="3796539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80" name="Rettangolo arrotondato 79"/>
                <p:cNvSpPr/>
                <p:nvPr/>
              </p:nvSpPr>
              <p:spPr>
                <a:xfrm>
                  <a:off x="226021" y="3796539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81" name="Rettangolo 80"/>
                <p:cNvSpPr/>
                <p:nvPr/>
              </p:nvSpPr>
              <p:spPr>
                <a:xfrm>
                  <a:off x="244381" y="3814899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authorisation</a:t>
                  </a:r>
                  <a:r>
                    <a:rPr lang="it-IT" sz="1600" dirty="0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/ </a:t>
                  </a: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payment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  <p:grpSp>
            <p:nvGrpSpPr>
              <p:cNvPr id="77" name="Gruppo 76"/>
              <p:cNvGrpSpPr/>
              <p:nvPr/>
            </p:nvGrpSpPr>
            <p:grpSpPr>
              <a:xfrm>
                <a:off x="5095017" y="4946485"/>
                <a:ext cx="1908000" cy="684000"/>
                <a:chOff x="226021" y="4519844"/>
                <a:chExt cx="1789931" cy="626864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78" name="Rettangolo arrotondato 77"/>
                <p:cNvSpPr/>
                <p:nvPr/>
              </p:nvSpPr>
              <p:spPr>
                <a:xfrm>
                  <a:off x="226021" y="4519844"/>
                  <a:ext cx="1789931" cy="626864"/>
                </a:xfrm>
                <a:prstGeom prst="roundRect">
                  <a:avLst>
                    <a:gd name="adj" fmla="val 10000"/>
                  </a:avLst>
                </a:prstGeom>
                <a:sp3d prstMaterial="dkEdge">
                  <a:bevelT w="8200" h="38100"/>
                </a:sp3d>
              </p:spPr>
              <p:style>
                <a:lnRef idx="0">
                  <a:schemeClr val="accent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9" name="Rettangolo 78"/>
                <p:cNvSpPr/>
                <p:nvPr/>
              </p:nvSpPr>
              <p:spPr>
                <a:xfrm>
                  <a:off x="244381" y="4538204"/>
                  <a:ext cx="1753211" cy="59014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30480" rIns="40640" bIns="30480" numCol="1" spcCol="1270" anchor="ctr" anchorCtr="0">
                  <a:noAutofit/>
                </a:bodyPr>
                <a:lstStyle/>
                <a:p>
                  <a:pPr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it-IT" sz="1600" dirty="0" err="1">
                      <a:solidFill>
                        <a:srgbClr val="003886"/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monitoring</a:t>
                  </a:r>
                  <a:endParaRPr lang="it-IT" sz="1600" dirty="0">
                    <a:solidFill>
                      <a:srgbClr val="00388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endParaRPr>
                </a:p>
              </p:txBody>
            </p:sp>
          </p:grpSp>
        </p:grpSp>
      </p:grpSp>
      <p:sp>
        <p:nvSpPr>
          <p:cNvPr id="3" name="Freccia in giù 2"/>
          <p:cNvSpPr/>
          <p:nvPr/>
        </p:nvSpPr>
        <p:spPr>
          <a:xfrm rot="2441690">
            <a:off x="2474806" y="2979280"/>
            <a:ext cx="366069" cy="436728"/>
          </a:xfrm>
          <a:prstGeom prst="downArrow">
            <a:avLst/>
          </a:prstGeom>
          <a:solidFill>
            <a:srgbClr val="FFE902"/>
          </a:solidFill>
          <a:ln>
            <a:solidFill>
              <a:srgbClr val="FFD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0" name="Freccia in giù 89"/>
          <p:cNvSpPr/>
          <p:nvPr/>
        </p:nvSpPr>
        <p:spPr>
          <a:xfrm rot="2955041">
            <a:off x="2477872" y="5379876"/>
            <a:ext cx="366069" cy="436728"/>
          </a:xfrm>
          <a:prstGeom prst="downArrow">
            <a:avLst/>
          </a:prstGeom>
          <a:solidFill>
            <a:srgbClr val="FFE902"/>
          </a:solidFill>
          <a:ln>
            <a:solidFill>
              <a:srgbClr val="FFD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2" name="Freccia in giù 91"/>
          <p:cNvSpPr/>
          <p:nvPr/>
        </p:nvSpPr>
        <p:spPr>
          <a:xfrm rot="2441690">
            <a:off x="5077585" y="4618595"/>
            <a:ext cx="366069" cy="436728"/>
          </a:xfrm>
          <a:prstGeom prst="downArrow">
            <a:avLst/>
          </a:prstGeom>
          <a:solidFill>
            <a:srgbClr val="FFE902"/>
          </a:solidFill>
          <a:ln>
            <a:solidFill>
              <a:srgbClr val="FFD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3" name="Freccia in giù 92"/>
          <p:cNvSpPr/>
          <p:nvPr/>
        </p:nvSpPr>
        <p:spPr>
          <a:xfrm rot="2441690">
            <a:off x="7686582" y="2394278"/>
            <a:ext cx="366069" cy="436728"/>
          </a:xfrm>
          <a:prstGeom prst="downArrow">
            <a:avLst/>
          </a:prstGeom>
          <a:solidFill>
            <a:srgbClr val="FFE902"/>
          </a:solidFill>
          <a:ln>
            <a:solidFill>
              <a:srgbClr val="FFD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7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E6F82-7785-6F4B-90D1-C2FA6C49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21" y="155697"/>
            <a:ext cx="10823713" cy="1325563"/>
          </a:xfrm>
        </p:spPr>
        <p:txBody>
          <a:bodyPr>
            <a:normAutofit/>
          </a:bodyPr>
          <a:lstStyle/>
          <a:p>
            <a:r>
              <a:rPr lang="en-US" sz="3400" dirty="0"/>
              <a:t>What’s new in EURES TMS platform? </a:t>
            </a:r>
            <a:endParaRPr lang="it-IT" sz="3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487129-B4E3-D542-A292-E08BC1A36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693293"/>
            <a:ext cx="10823713" cy="4815322"/>
          </a:xfrm>
        </p:spPr>
        <p:txBody>
          <a:bodyPr>
            <a:normAutofit/>
          </a:bodyPr>
          <a:lstStyle/>
          <a:p>
            <a:pPr marL="531813" indent="-531813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r>
              <a:rPr lang="en-GB" sz="2400" i="0" dirty="0">
                <a:solidFill>
                  <a:srgbClr val="003886"/>
                </a:solidFill>
              </a:rPr>
              <a:t>Data security guarantee (EU and Italian legislation)</a:t>
            </a:r>
          </a:p>
          <a:p>
            <a:pPr marL="531813" indent="-531813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r>
              <a:rPr lang="en-GB" sz="2400" i="0" dirty="0">
                <a:solidFill>
                  <a:srgbClr val="003886"/>
                </a:solidFill>
              </a:rPr>
              <a:t>Use of artificial intelligence (automatic JV matching with desired JS position)</a:t>
            </a:r>
          </a:p>
          <a:p>
            <a:pPr marL="531813" indent="-531813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r>
              <a:rPr lang="it-IT" sz="2400" i="0" dirty="0">
                <a:solidFill>
                  <a:srgbClr val="003886"/>
                </a:solidFill>
              </a:rPr>
              <a:t>Electronic </a:t>
            </a:r>
            <a:r>
              <a:rPr lang="it-IT" sz="2400" i="0" dirty="0" err="1">
                <a:solidFill>
                  <a:srgbClr val="003886"/>
                </a:solidFill>
              </a:rPr>
              <a:t>signature</a:t>
            </a:r>
            <a:r>
              <a:rPr lang="it-IT" sz="2400" i="0" dirty="0">
                <a:solidFill>
                  <a:srgbClr val="003886"/>
                </a:solidFill>
              </a:rPr>
              <a:t> ( OTP - </a:t>
            </a:r>
            <a:r>
              <a:rPr lang="it-IT" sz="2400" i="0" dirty="0" err="1">
                <a:solidFill>
                  <a:srgbClr val="003886"/>
                </a:solidFill>
              </a:rPr>
              <a:t>One</a:t>
            </a:r>
            <a:r>
              <a:rPr lang="it-IT" sz="2400" i="0" dirty="0">
                <a:solidFill>
                  <a:srgbClr val="003886"/>
                </a:solidFill>
              </a:rPr>
              <a:t> Time Password )</a:t>
            </a:r>
          </a:p>
          <a:p>
            <a:pPr marL="531813" indent="-531813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r>
              <a:rPr lang="en-GB" sz="2400" i="0" dirty="0">
                <a:solidFill>
                  <a:srgbClr val="003886"/>
                </a:solidFill>
              </a:rPr>
              <a:t>Additional features to easy navigation and flows / procedures</a:t>
            </a:r>
          </a:p>
          <a:p>
            <a:pPr marL="531813" indent="-531813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r>
              <a:rPr lang="it-IT" sz="2400" i="0" dirty="0" err="1">
                <a:solidFill>
                  <a:srgbClr val="003886"/>
                </a:solidFill>
              </a:rPr>
              <a:t>Automatic</a:t>
            </a:r>
            <a:r>
              <a:rPr lang="it-IT" sz="2400" i="0" dirty="0">
                <a:solidFill>
                  <a:srgbClr val="003886"/>
                </a:solidFill>
              </a:rPr>
              <a:t> </a:t>
            </a:r>
            <a:r>
              <a:rPr lang="it-IT" sz="2400" i="0" dirty="0" err="1">
                <a:solidFill>
                  <a:srgbClr val="003886"/>
                </a:solidFill>
              </a:rPr>
              <a:t>checks</a:t>
            </a:r>
            <a:r>
              <a:rPr lang="it-IT" sz="2400" i="0" dirty="0">
                <a:solidFill>
                  <a:srgbClr val="003886"/>
                </a:solidFill>
              </a:rPr>
              <a:t> (data, </a:t>
            </a:r>
            <a:r>
              <a:rPr lang="it-IT" sz="2400" i="0" dirty="0" err="1">
                <a:solidFill>
                  <a:srgbClr val="003886"/>
                </a:solidFill>
              </a:rPr>
              <a:t>applications</a:t>
            </a:r>
            <a:r>
              <a:rPr lang="it-IT" sz="2400" i="0" dirty="0">
                <a:solidFill>
                  <a:srgbClr val="003886"/>
                </a:solidFill>
              </a:rPr>
              <a:t>, </a:t>
            </a:r>
            <a:r>
              <a:rPr lang="it-IT" sz="2400" i="0" dirty="0" err="1">
                <a:solidFill>
                  <a:srgbClr val="003886"/>
                </a:solidFill>
              </a:rPr>
              <a:t>flows</a:t>
            </a:r>
            <a:r>
              <a:rPr lang="it-IT" sz="2400" i="0" dirty="0">
                <a:solidFill>
                  <a:srgbClr val="003886"/>
                </a:solidFill>
              </a:rPr>
              <a:t>, etc.)</a:t>
            </a:r>
          </a:p>
          <a:p>
            <a:pPr marL="531813" indent="-531813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r>
              <a:rPr lang="it-IT" sz="2400" i="0" dirty="0" err="1">
                <a:solidFill>
                  <a:srgbClr val="003886"/>
                </a:solidFill>
              </a:rPr>
              <a:t>External</a:t>
            </a:r>
            <a:r>
              <a:rPr lang="it-IT" sz="2400" i="0" dirty="0">
                <a:solidFill>
                  <a:srgbClr val="003886"/>
                </a:solidFill>
              </a:rPr>
              <a:t> email /</a:t>
            </a:r>
            <a:r>
              <a:rPr lang="it-IT" sz="2400" i="0" dirty="0" err="1">
                <a:solidFill>
                  <a:srgbClr val="003886"/>
                </a:solidFill>
              </a:rPr>
              <a:t>messaging</a:t>
            </a:r>
            <a:r>
              <a:rPr lang="it-IT" sz="2400" i="0" dirty="0">
                <a:solidFill>
                  <a:srgbClr val="003886"/>
                </a:solidFill>
              </a:rPr>
              <a:t>  </a:t>
            </a:r>
          </a:p>
          <a:p>
            <a:pPr marL="531813" indent="-531813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r>
              <a:rPr lang="en-GB" sz="2400" i="0" dirty="0">
                <a:solidFill>
                  <a:srgbClr val="003886"/>
                </a:solidFill>
              </a:rPr>
              <a:t>Interoperability with EURES portal (for CVs)</a:t>
            </a:r>
            <a:endParaRPr lang="it-IT" sz="2400" i="0" dirty="0">
              <a:solidFill>
                <a:srgbClr val="003886"/>
              </a:solidFill>
            </a:endParaRPr>
          </a:p>
          <a:p>
            <a:pPr marL="342900" indent="-342900" algn="just">
              <a:buClr>
                <a:srgbClr val="CC0066"/>
              </a:buClr>
              <a:buFont typeface="Wingdings" panose="05000000000000000000" pitchFamily="2" charset="2"/>
              <a:buChar char=""/>
            </a:pPr>
            <a:endParaRPr lang="it-IT" sz="2400" i="0" dirty="0">
              <a:solidFill>
                <a:srgbClr val="00388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2377FF-D67C-DD43-8834-CF077BB3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>
                <a:solidFill>
                  <a:prstClr val="black"/>
                </a:solidFill>
              </a:rPr>
              <a:pPr/>
              <a:t>33</a:t>
            </a:fld>
            <a:endParaRPr lang="it-IT">
              <a:solidFill>
                <a:prstClr val="black"/>
              </a:solidFill>
            </a:endParaRPr>
          </a:p>
        </p:txBody>
      </p:sp>
      <p:pic>
        <p:nvPicPr>
          <p:cNvPr id="5" name="Segnaposto contenuto 4" descr="Stretta di mano con riempimento a tinta unita">
            <a:extLst>
              <a:ext uri="{FF2B5EF4-FFF2-40B4-BE49-F238E27FC236}">
                <a16:creationId xmlns:a16="http://schemas.microsoft.com/office/drawing/2014/main" id="{B2872829-3896-844A-BA37-ACAF42879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296" y="69980"/>
            <a:ext cx="2281335" cy="2281335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 rotWithShape="1">
          <a:blip r:embed="rId4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078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3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  <p:sp>
        <p:nvSpPr>
          <p:cNvPr id="721" name="Google Shape;721;p53"/>
          <p:cNvSpPr txBox="1"/>
          <p:nvPr/>
        </p:nvSpPr>
        <p:spPr>
          <a:xfrm>
            <a:off x="199291" y="218746"/>
            <a:ext cx="117593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dirty="0">
                <a:solidFill>
                  <a:srgbClr val="003886"/>
                </a:solidFill>
                <a:latin typeface="Quattrocento Sans"/>
                <a:ea typeface="Arial"/>
                <a:cs typeface="Arial"/>
                <a:sym typeface="Quattrocento Sans"/>
              </a:rPr>
              <a:t>How </a:t>
            </a:r>
            <a:r>
              <a:rPr lang="it-IT" sz="3200" b="1" dirty="0" err="1">
                <a:solidFill>
                  <a:srgbClr val="003886"/>
                </a:solidFill>
                <a:latin typeface="Quattrocento Sans"/>
                <a:ea typeface="Arial"/>
                <a:cs typeface="Arial"/>
                <a:sym typeface="Quattrocento Sans"/>
              </a:rPr>
              <a:t>access</a:t>
            </a:r>
            <a:r>
              <a:rPr lang="it-IT" sz="3200" b="1" dirty="0">
                <a:solidFill>
                  <a:srgbClr val="003886"/>
                </a:solidFill>
                <a:latin typeface="Quattrocento Sans"/>
                <a:ea typeface="Arial"/>
                <a:cs typeface="Arial"/>
                <a:sym typeface="Quattrocento Sans"/>
              </a:rPr>
              <a:t> to benefits (</a:t>
            </a:r>
            <a:r>
              <a:rPr lang="it-IT" sz="3200" b="1" dirty="0" err="1">
                <a:solidFill>
                  <a:srgbClr val="003886"/>
                </a:solidFill>
                <a:latin typeface="Quattrocento Sans"/>
                <a:ea typeface="Arial"/>
                <a:cs typeface="Arial"/>
                <a:sym typeface="Quattrocento Sans"/>
              </a:rPr>
              <a:t>Candidates</a:t>
            </a:r>
            <a:r>
              <a:rPr lang="it-IT" sz="3200" b="1" dirty="0">
                <a:solidFill>
                  <a:srgbClr val="003886"/>
                </a:solidFill>
                <a:latin typeface="Quattrocento Sans"/>
                <a:ea typeface="Arial"/>
                <a:cs typeface="Arial"/>
                <a:sym typeface="Quattrocento Sans"/>
              </a:rPr>
              <a:t>)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3"/>
          <p:cNvSpPr/>
          <p:nvPr/>
        </p:nvSpPr>
        <p:spPr>
          <a:xfrm>
            <a:off x="1411169" y="3207679"/>
            <a:ext cx="17943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3A8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Relocation+ family member</a:t>
            </a: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3" name="Google Shape;723;p53"/>
          <p:cNvSpPr/>
          <p:nvPr/>
        </p:nvSpPr>
        <p:spPr>
          <a:xfrm>
            <a:off x="1539703" y="3808285"/>
            <a:ext cx="13773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Special needs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(Relocation)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4" name="Google Shape;724;p53"/>
          <p:cNvSpPr/>
          <p:nvPr/>
        </p:nvSpPr>
        <p:spPr>
          <a:xfrm>
            <a:off x="1409371" y="4530218"/>
            <a:ext cx="2506255" cy="77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2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3A8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Integration to subsistence allowance for trainees/apprentices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5" name="Google Shape;725;p53"/>
          <p:cNvSpPr/>
          <p:nvPr/>
        </p:nvSpPr>
        <p:spPr>
          <a:xfrm>
            <a:off x="532112" y="5362845"/>
            <a:ext cx="3304006" cy="37312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Recruitment phase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655" y="2757898"/>
            <a:ext cx="85319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3"/>
          <p:cNvSpPr/>
          <p:nvPr/>
        </p:nvSpPr>
        <p:spPr>
          <a:xfrm>
            <a:off x="3353800" y="1607112"/>
            <a:ext cx="1398922" cy="8277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D009E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Vacancy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503" y="2555216"/>
            <a:ext cx="936635" cy="349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53"/>
          <p:cNvSpPr/>
          <p:nvPr/>
        </p:nvSpPr>
        <p:spPr>
          <a:xfrm rot="-60000">
            <a:off x="7804016" y="3456955"/>
            <a:ext cx="1178104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2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3A8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Interview allowance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0" name="Google Shape;730;p53"/>
          <p:cNvSpPr/>
          <p:nvPr/>
        </p:nvSpPr>
        <p:spPr>
          <a:xfrm rot="-120000">
            <a:off x="7780115" y="2702845"/>
            <a:ext cx="1490663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2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Language course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1" name="Google Shape;731;p53"/>
          <p:cNvSpPr/>
          <p:nvPr/>
        </p:nvSpPr>
        <p:spPr>
          <a:xfrm rot="-60000">
            <a:off x="7705878" y="5054915"/>
            <a:ext cx="1746129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2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3A8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Recognition of qualification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2" name="Google Shape;732;p53"/>
          <p:cNvSpPr/>
          <p:nvPr/>
        </p:nvSpPr>
        <p:spPr>
          <a:xfrm rot="-60000">
            <a:off x="7751018" y="4223903"/>
            <a:ext cx="1426994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12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Special needs 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12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1A3A8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(Interview)</a:t>
            </a:r>
            <a:endParaRPr sz="1400" b="1" i="0" u="none" strike="noStrike" cap="none">
              <a:solidFill>
                <a:srgbClr val="1A3A8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33" name="Google Shape;733;p53"/>
          <p:cNvSpPr/>
          <p:nvPr/>
        </p:nvSpPr>
        <p:spPr>
          <a:xfrm>
            <a:off x="6553503" y="1949528"/>
            <a:ext cx="4222647" cy="3577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Pre-selection phase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53"/>
          <p:cNvSpPr/>
          <p:nvPr/>
        </p:nvSpPr>
        <p:spPr>
          <a:xfrm rot="660000">
            <a:off x="10362348" y="2611084"/>
            <a:ext cx="953339" cy="2547997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66CC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3"/>
          <p:cNvSpPr/>
          <p:nvPr/>
        </p:nvSpPr>
        <p:spPr>
          <a:xfrm rot="5400000">
            <a:off x="5075748" y="4683532"/>
            <a:ext cx="659262" cy="2674877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66CC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6" name="Google Shape;736;p53"/>
          <p:cNvGrpSpPr/>
          <p:nvPr/>
        </p:nvGrpSpPr>
        <p:grpSpPr>
          <a:xfrm>
            <a:off x="7745996" y="809860"/>
            <a:ext cx="1554863" cy="926241"/>
            <a:chOff x="3150796" y="1751241"/>
            <a:chExt cx="1554863" cy="926241"/>
          </a:xfrm>
        </p:grpSpPr>
        <p:pic>
          <p:nvPicPr>
            <p:cNvPr id="737" name="Google Shape;737;p53" descr="Profilo femminile contorn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50796" y="176308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53" descr="Utente contorn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91259" y="175124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9" name="Google Shape;739;p53" descr="Call center contorn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0715" y="1284377"/>
            <a:ext cx="1398922" cy="117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53" descr="Valigetta contorn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9796" y="175746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53" descr="Impiegata con riempimento a tinta unit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97250" y="93634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53" descr="Lavoratrice edile contorn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63153" y="202924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53" descr="Lavoratrice edile con riempimento a tinta unit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1642" y="9792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53" descr="Maglietta formale con riempimento a tinta unit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76380" y="155706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ttangolo 19">
            <a:extLst>
              <a:ext uri="{FF2B5EF4-FFF2-40B4-BE49-F238E27FC236}">
                <a16:creationId xmlns:a16="http://schemas.microsoft.com/office/drawing/2014/main" id="{C1C90B21-63A6-4C73-A94C-AEC4BFCC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549" y="922061"/>
            <a:ext cx="1583123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C01E56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Employer</a:t>
            </a:r>
            <a:endParaRPr lang="it-IT" altLang="it-IT" sz="2000" b="1" dirty="0">
              <a:solidFill>
                <a:srgbClr val="C01E56"/>
              </a:solidFill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28" name="Rettangolo 19">
            <a:extLst>
              <a:ext uri="{FF2B5EF4-FFF2-40B4-BE49-F238E27FC236}">
                <a16:creationId xmlns:a16="http://schemas.microsoft.com/office/drawing/2014/main" id="{07427FB6-7EAD-4A16-9DDC-9870AC347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554" y="968739"/>
            <a:ext cx="240324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01E56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Project </a:t>
            </a:r>
            <a:r>
              <a:rPr lang="it-IT" altLang="it-IT" sz="1800" b="1" dirty="0" err="1">
                <a:solidFill>
                  <a:srgbClr val="C01E56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Adviser</a:t>
            </a:r>
            <a:endParaRPr lang="it-IT" altLang="it-IT" sz="1800" b="1" dirty="0">
              <a:solidFill>
                <a:srgbClr val="C01E56"/>
              </a:solidFill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sp>
        <p:nvSpPr>
          <p:cNvPr id="29" name="Rettangolo 19">
            <a:extLst>
              <a:ext uri="{FF2B5EF4-FFF2-40B4-BE49-F238E27FC236}">
                <a16:creationId xmlns:a16="http://schemas.microsoft.com/office/drawing/2014/main" id="{C1C90B21-63A6-4C73-A94C-AEC4BFCC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3033" y="821701"/>
            <a:ext cx="1583123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C01E56"/>
                </a:solidFill>
                <a:latin typeface="Segoe UI" panose="020B0502040204020203" pitchFamily="34" charset="0"/>
                <a:ea typeface="MS PGothic"/>
                <a:cs typeface="Segoe UI" panose="020B0502040204020203" pitchFamily="34" charset="0"/>
              </a:rPr>
              <a:t>Candidates</a:t>
            </a:r>
            <a:endParaRPr lang="it-IT" altLang="it-IT" sz="2000" b="1" dirty="0">
              <a:solidFill>
                <a:srgbClr val="C01E56"/>
              </a:solidFill>
              <a:latin typeface="Segoe UI" panose="020B0502040204020203" pitchFamily="34" charset="0"/>
              <a:ea typeface="MS PGothic"/>
              <a:cs typeface="Segoe UI" panose="020B0502040204020203" pitchFamily="34" charset="0"/>
            </a:endParaRPr>
          </a:p>
        </p:txBody>
      </p:sp>
      <p:pic>
        <p:nvPicPr>
          <p:cNvPr id="30" name="Immagine 29"/>
          <p:cNvPicPr/>
          <p:nvPr/>
        </p:nvPicPr>
        <p:blipFill rotWithShape="1">
          <a:blip r:embed="rId13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98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4"/>
          <p:cNvSpPr txBox="1">
            <a:spLocks noGrp="1"/>
          </p:cNvSpPr>
          <p:nvPr>
            <p:ph type="title"/>
          </p:nvPr>
        </p:nvSpPr>
        <p:spPr>
          <a:xfrm>
            <a:off x="178904" y="42693"/>
            <a:ext cx="108237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1800"/>
              <a:buNone/>
            </a:pPr>
            <a:r>
              <a:rPr lang="it-IT"/>
              <a:t>Application flow for all measures</a:t>
            </a:r>
            <a:endParaRPr/>
          </a:p>
        </p:txBody>
      </p:sp>
      <p:sp>
        <p:nvSpPr>
          <p:cNvPr id="750" name="Google Shape;750;p54"/>
          <p:cNvSpPr txBox="1">
            <a:spLocks noGrp="1"/>
          </p:cNvSpPr>
          <p:nvPr>
            <p:ph type="sldNum" idx="12"/>
          </p:nvPr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  <p:pic>
        <p:nvPicPr>
          <p:cNvPr id="751" name="Google Shape;751;p54"/>
          <p:cNvPicPr preferRelativeResize="0"/>
          <p:nvPr/>
        </p:nvPicPr>
        <p:blipFill rotWithShape="1">
          <a:blip r:embed="rId3">
            <a:alphaModFix/>
          </a:blip>
          <a:srcRect l="1665" t="25324" r="2482" b="20194"/>
          <a:stretch/>
        </p:blipFill>
        <p:spPr>
          <a:xfrm>
            <a:off x="256852" y="2011573"/>
            <a:ext cx="6298059" cy="3657524"/>
          </a:xfrm>
          <a:prstGeom prst="rect">
            <a:avLst/>
          </a:prstGeom>
          <a:noFill/>
          <a:ln>
            <a:solidFill>
              <a:srgbClr val="003886"/>
            </a:solidFill>
          </a:ln>
        </p:spPr>
      </p:pic>
      <p:sp>
        <p:nvSpPr>
          <p:cNvPr id="752" name="Google Shape;752;p54"/>
          <p:cNvSpPr/>
          <p:nvPr/>
        </p:nvSpPr>
        <p:spPr>
          <a:xfrm>
            <a:off x="2013736" y="4382644"/>
            <a:ext cx="2578814" cy="1325563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Financial benefit is activated through the vacancy area</a:t>
            </a:r>
            <a:endParaRPr/>
          </a:p>
        </p:txBody>
      </p:sp>
      <p:sp>
        <p:nvSpPr>
          <p:cNvPr id="753" name="Google Shape;753;p54"/>
          <p:cNvSpPr/>
          <p:nvPr/>
        </p:nvSpPr>
        <p:spPr>
          <a:xfrm>
            <a:off x="7785954" y="354268"/>
            <a:ext cx="2578814" cy="1325563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 Then JS fills in the application form thorugh the benefit request area</a:t>
            </a:r>
            <a:endParaRPr/>
          </a:p>
        </p:txBody>
      </p:sp>
      <p:pic>
        <p:nvPicPr>
          <p:cNvPr id="754" name="Google Shape;754;p54" descr="Freccia: curva oraria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1482" y="355742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4" descr="Freccia: curva oraria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754488">
            <a:off x="10428379" y="911057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54"/>
          <p:cNvGrpSpPr/>
          <p:nvPr/>
        </p:nvGrpSpPr>
        <p:grpSpPr>
          <a:xfrm>
            <a:off x="4947661" y="1710560"/>
            <a:ext cx="7093653" cy="4535511"/>
            <a:chOff x="4947661" y="1710560"/>
            <a:chExt cx="7093653" cy="4535511"/>
          </a:xfrm>
        </p:grpSpPr>
        <p:pic>
          <p:nvPicPr>
            <p:cNvPr id="757" name="Google Shape;757;p54"/>
            <p:cNvPicPr preferRelativeResize="0"/>
            <p:nvPr/>
          </p:nvPicPr>
          <p:blipFill rotWithShape="1">
            <a:blip r:embed="rId5">
              <a:alphaModFix/>
            </a:blip>
            <a:srcRect l="1915" t="25176" r="20902" b="25413"/>
            <a:stretch/>
          </p:blipFill>
          <p:spPr>
            <a:xfrm>
              <a:off x="6892256" y="1710560"/>
              <a:ext cx="5149058" cy="2586797"/>
            </a:xfrm>
            <a:prstGeom prst="rect">
              <a:avLst/>
            </a:prstGeom>
            <a:noFill/>
            <a:ln>
              <a:solidFill>
                <a:srgbClr val="003886"/>
              </a:solidFill>
            </a:ln>
          </p:spPr>
        </p:pic>
        <p:pic>
          <p:nvPicPr>
            <p:cNvPr id="758" name="Google Shape;758;p54"/>
            <p:cNvPicPr preferRelativeResize="0"/>
            <p:nvPr/>
          </p:nvPicPr>
          <p:blipFill rotWithShape="1">
            <a:blip r:embed="rId6">
              <a:alphaModFix/>
            </a:blip>
            <a:srcRect l="1180" t="29865" r="53353" b="21797"/>
            <a:stretch/>
          </p:blipFill>
          <p:spPr>
            <a:xfrm>
              <a:off x="4947661" y="4146331"/>
              <a:ext cx="3511115" cy="2099740"/>
            </a:xfrm>
            <a:prstGeom prst="rect">
              <a:avLst/>
            </a:prstGeom>
            <a:noFill/>
            <a:ln>
              <a:solidFill>
                <a:srgbClr val="003886"/>
              </a:solidFill>
            </a:ln>
          </p:spPr>
        </p:pic>
      </p:grpSp>
      <p:pic>
        <p:nvPicPr>
          <p:cNvPr id="12" name="Immagine 11"/>
          <p:cNvPicPr/>
          <p:nvPr/>
        </p:nvPicPr>
        <p:blipFill rotWithShape="1">
          <a:blip r:embed="rId7"/>
          <a:srcRect t="90308" r="90958"/>
          <a:stretch/>
        </p:blipFill>
        <p:spPr bwMode="auto">
          <a:xfrm rot="435978">
            <a:off x="1315667" y="6350839"/>
            <a:ext cx="494394" cy="47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0792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7;p82">
            <a:extLst>
              <a:ext uri="{FF2B5EF4-FFF2-40B4-BE49-F238E27FC236}">
                <a16:creationId xmlns:a16="http://schemas.microsoft.com/office/drawing/2014/main" id="{188E5BCF-C352-4CBF-BD16-1A2D275B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079" y="1440950"/>
            <a:ext cx="10353046" cy="3976099"/>
          </a:xfrm>
          <a:prstGeom prst="foldedCorner">
            <a:avLst>
              <a:gd name="adj" fmla="val 14417"/>
            </a:avLst>
          </a:prstGeom>
          <a:solidFill>
            <a:schemeClr val="lt1"/>
          </a:solid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it-IT" i="0" dirty="0">
              <a:solidFill>
                <a:srgbClr val="003886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i="0" dirty="0">
                <a:solidFill>
                  <a:srgbClr val="003886"/>
                </a:solidFill>
              </a:rPr>
              <a:t>1. Project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Adviser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 1°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check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 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         2. Project staff 2°</a:t>
            </a:r>
            <a:r>
              <a:rPr kumimoji="0" lang="it-IT" b="0" i="0" u="none" strike="noStrike" kern="0" cap="none" spc="0" normalizeH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 </a:t>
            </a:r>
            <a:r>
              <a:rPr kumimoji="0" lang="it-IT" b="0" i="0" u="none" strike="noStrike" kern="0" cap="none" spc="0" normalizeH="0" noProof="0" dirty="0" err="1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check</a:t>
            </a:r>
            <a:endParaRPr lang="it-IT" i="0" kern="0" dirty="0">
              <a:solidFill>
                <a:srgbClr val="003886"/>
              </a:solidFill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4400" i="0" kern="0" dirty="0">
                <a:solidFill>
                  <a:srgbClr val="003886"/>
                </a:solidFill>
                <a:sym typeface="Quattrocento Sans"/>
              </a:rPr>
              <a:t> 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3. Project</a:t>
            </a:r>
            <a:r>
              <a:rPr kumimoji="0" lang="it-IT" b="0" i="0" u="none" strike="noStrike" kern="0" cap="none" spc="0" normalizeH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 staff </a:t>
            </a:r>
            <a:r>
              <a:rPr kumimoji="0" lang="it-IT" b="0" i="0" u="none" strike="noStrike" kern="0" cap="none" spc="0" normalizeH="0" noProof="0" dirty="0" err="1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provide</a:t>
            </a:r>
            <a:r>
              <a:rPr kumimoji="0" lang="it-IT" b="0" i="0" u="none" strike="noStrike" kern="0" cap="none" spc="0" normalizeH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 the </a:t>
            </a:r>
            <a:r>
              <a:rPr kumimoji="0" lang="it-IT" b="0" i="0" u="none" strike="noStrike" kern="0" cap="none" spc="0" normalizeH="0" noProof="0" dirty="0" err="1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financial</a:t>
            </a:r>
            <a:r>
              <a:rPr kumimoji="0" lang="it-IT" b="0" i="0" u="none" strike="noStrike" kern="0" cap="none" spc="0" normalizeH="0" noProof="0" dirty="0">
                <a:ln>
                  <a:noFill/>
                </a:ln>
                <a:solidFill>
                  <a:srgbClr val="003886"/>
                </a:solidFill>
                <a:effectLst/>
                <a:uLnTx/>
                <a:uFillTx/>
                <a:sym typeface="Quattrocento Sans"/>
              </a:rPr>
              <a:t> benefit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3886"/>
              </a:solidFill>
              <a:effectLst/>
              <a:uLnTx/>
              <a:uFillTx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1.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2413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413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" name="Elemento grafico 4" descr="Passi di danza con riempimento a tinta unita">
            <a:extLst>
              <a:ext uri="{FF2B5EF4-FFF2-40B4-BE49-F238E27FC236}">
                <a16:creationId xmlns:a16="http://schemas.microsoft.com/office/drawing/2014/main" id="{F33909EB-A4B2-4379-A034-6E6A27BBB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814605">
            <a:off x="9826846" y="1310750"/>
            <a:ext cx="914400" cy="914400"/>
          </a:xfrm>
          <a:prstGeom prst="rect">
            <a:avLst/>
          </a:prstGeom>
        </p:spPr>
      </p:pic>
      <p:pic>
        <p:nvPicPr>
          <p:cNvPr id="6" name="Google Shape;1047;p79" descr="Call center contorno">
            <a:extLst>
              <a:ext uri="{FF2B5EF4-FFF2-40B4-BE49-F238E27FC236}">
                <a16:creationId xmlns:a16="http://schemas.microsoft.com/office/drawing/2014/main" id="{E2E9122B-38B6-48A7-9B95-999958D4DF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919" y="1794520"/>
            <a:ext cx="109078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lemento grafico 2" descr="Programmatrice contorno">
            <a:extLst>
              <a:ext uri="{FF2B5EF4-FFF2-40B4-BE49-F238E27FC236}">
                <a16:creationId xmlns:a16="http://schemas.microsoft.com/office/drawing/2014/main" id="{A6A1A262-04EB-4AB3-9F1B-9E2C18126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919" y="2874640"/>
            <a:ext cx="914400" cy="914400"/>
          </a:xfrm>
          <a:prstGeom prst="rect">
            <a:avLst/>
          </a:prstGeom>
        </p:spPr>
      </p:pic>
      <p:pic>
        <p:nvPicPr>
          <p:cNvPr id="8" name="Elemento grafico 7" descr="Programmatore (maschile) con riempimento a tinta unita">
            <a:extLst>
              <a:ext uri="{FF2B5EF4-FFF2-40B4-BE49-F238E27FC236}">
                <a16:creationId xmlns:a16="http://schemas.microsoft.com/office/drawing/2014/main" id="{427ECE47-6AB1-48EC-95A9-761A544AB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919" y="3933056"/>
            <a:ext cx="914400" cy="914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9291" y="218760"/>
            <a:ext cx="117593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Checks</a:t>
            </a:r>
            <a:r>
              <a:rPr lang="it-IT" sz="34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on benefit </a:t>
            </a:r>
            <a:r>
              <a:rPr lang="it-IT" sz="34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applications</a:t>
            </a:r>
            <a:endParaRPr lang="it-IT" sz="3400" b="1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8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80"/>
          <p:cNvSpPr txBox="1">
            <a:spLocks noGrp="1"/>
          </p:cNvSpPr>
          <p:nvPr>
            <p:ph type="title"/>
          </p:nvPr>
        </p:nvSpPr>
        <p:spPr>
          <a:xfrm>
            <a:off x="592016" y="3688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86"/>
              </a:buClr>
              <a:buSzPts val="3600"/>
              <a:buFont typeface="Quattrocento Sans"/>
              <a:buNone/>
            </a:pPr>
            <a:br>
              <a:rPr lang="it-IT"/>
            </a:br>
            <a:endParaRPr/>
          </a:p>
        </p:txBody>
      </p:sp>
      <p:sp>
        <p:nvSpPr>
          <p:cNvPr id="1056" name="Google Shape;1056;p80"/>
          <p:cNvSpPr txBox="1">
            <a:spLocks noGrp="1"/>
          </p:cNvSpPr>
          <p:nvPr>
            <p:ph type="body" idx="1"/>
          </p:nvPr>
        </p:nvSpPr>
        <p:spPr>
          <a:xfrm>
            <a:off x="706612" y="967315"/>
            <a:ext cx="10515600" cy="2014537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1E56"/>
              </a:buClr>
              <a:buSzPts val="3700"/>
              <a:buNone/>
            </a:pPr>
            <a:endParaRPr sz="3700" b="1" i="0" dirty="0">
              <a:solidFill>
                <a:srgbClr val="C01E56"/>
              </a:solidFill>
            </a:endParaRPr>
          </a:p>
          <a:p>
            <a:pPr marL="0" lvl="0" indent="0" algn="ctr">
              <a:spcBef>
                <a:spcPts val="0"/>
              </a:spcBef>
              <a:buClr>
                <a:srgbClr val="C01E56"/>
              </a:buClr>
              <a:buSzPts val="3700"/>
              <a:buNone/>
            </a:pPr>
            <a:r>
              <a:rPr lang="en-GB" sz="3700" b="1" i="0" dirty="0">
                <a:solidFill>
                  <a:srgbClr val="13428D"/>
                </a:solidFill>
              </a:rPr>
              <a:t>To read more and be informed?</a:t>
            </a:r>
            <a:endParaRPr lang="it-IT" sz="3700" b="1" i="0" dirty="0">
              <a:solidFill>
                <a:srgbClr val="C01E56"/>
              </a:solidFill>
            </a:endParaRPr>
          </a:p>
        </p:txBody>
      </p:sp>
      <p:sp>
        <p:nvSpPr>
          <p:cNvPr id="1058" name="Google Shape;1058;p80"/>
          <p:cNvSpPr txBox="1"/>
          <p:nvPr/>
        </p:nvSpPr>
        <p:spPr>
          <a:xfrm>
            <a:off x="11002617" y="6296582"/>
            <a:ext cx="956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it-IT" sz="1200" kern="0">
                <a:solidFill>
                  <a:srgbClr val="13428D"/>
                </a:solidFill>
                <a:latin typeface="Open Sans"/>
                <a:ea typeface="Open Sans"/>
                <a:cs typeface="Open Sans"/>
                <a:sym typeface="Open Sans"/>
              </a:rPr>
              <a:pPr algn="r">
                <a:buClr>
                  <a:srgbClr val="000000"/>
                </a:buClr>
                <a:buFont typeface="Arial"/>
                <a:buNone/>
                <a:defRPr/>
              </a:pPr>
              <a:t>37</a:t>
            </a:fld>
            <a:endParaRPr sz="1200" kern="0">
              <a:solidFill>
                <a:srgbClr val="1342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" name="Elemento grafico 2" descr="Megafono1 contorno">
            <a:extLst>
              <a:ext uri="{FF2B5EF4-FFF2-40B4-BE49-F238E27FC236}">
                <a16:creationId xmlns:a16="http://schemas.microsoft.com/office/drawing/2014/main" id="{4FCC34C0-2CAC-42AF-9749-D1D18BC6A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816" y="3356992"/>
            <a:ext cx="2241579" cy="22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94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0870C5-0A18-4E4E-9B89-A2FF3D395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124744"/>
            <a:ext cx="10100353" cy="46085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spcAft>
                <a:spcPts val="1800"/>
              </a:spcAft>
              <a:buNone/>
            </a:pPr>
            <a:endParaRPr lang="it-IT" sz="100" dirty="0">
              <a:solidFill>
                <a:srgbClr val="003886"/>
              </a:solidFill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it-IT" dirty="0">
                <a:solidFill>
                  <a:srgbClr val="003886"/>
                </a:solidFill>
              </a:rPr>
              <a:t>Site: </a:t>
            </a:r>
            <a:r>
              <a:rPr lang="it-IT" b="1" i="0" dirty="0">
                <a:solidFill>
                  <a:srgbClr val="003886"/>
                </a:solidFill>
                <a:effectLst/>
              </a:rPr>
              <a:t>EURESmobility.anpal.gov.it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it-IT" dirty="0">
                <a:solidFill>
                  <a:srgbClr val="003886"/>
                </a:solidFill>
              </a:rPr>
              <a:t>Central Help desk: </a:t>
            </a:r>
            <a:r>
              <a:rPr lang="it-IT" b="1" i="0" dirty="0">
                <a:solidFill>
                  <a:srgbClr val="003886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EURES-TMS@anpal.gov.it</a:t>
            </a:r>
            <a:endParaRPr lang="it-IT" b="1" i="0" dirty="0">
              <a:solidFill>
                <a:srgbClr val="003886"/>
              </a:solidFill>
              <a:effectLst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it-IT" dirty="0" err="1">
                <a:solidFill>
                  <a:srgbClr val="003886"/>
                </a:solidFill>
              </a:rPr>
              <a:t>Facebook</a:t>
            </a:r>
            <a:r>
              <a:rPr lang="it-IT" dirty="0">
                <a:solidFill>
                  <a:srgbClr val="003886"/>
                </a:solidFill>
              </a:rPr>
              <a:t>: </a:t>
            </a:r>
            <a:r>
              <a:rPr lang="it-IT" b="1" dirty="0">
                <a:solidFill>
                  <a:srgbClr val="003886"/>
                </a:solidFill>
              </a:rPr>
              <a:t>@ </a:t>
            </a:r>
            <a:r>
              <a:rPr lang="it-IT" b="1" i="0" dirty="0" err="1">
                <a:solidFill>
                  <a:srgbClr val="003886"/>
                </a:solidFill>
                <a:effectLst/>
              </a:rPr>
              <a:t>EURESmobilityTMS</a:t>
            </a:r>
            <a:endParaRPr lang="it-IT" b="0" i="0" dirty="0">
              <a:solidFill>
                <a:srgbClr val="003886"/>
              </a:solidFill>
              <a:effectLst/>
            </a:endParaRPr>
          </a:p>
          <a:p>
            <a:pPr marL="0" indent="0" algn="ctr">
              <a:spcAft>
                <a:spcPts val="1800"/>
              </a:spcAft>
              <a:buNone/>
            </a:pPr>
            <a:r>
              <a:rPr lang="en-GB" dirty="0">
                <a:solidFill>
                  <a:srgbClr val="003886"/>
                </a:solidFill>
              </a:rPr>
              <a:t>Twitter: </a:t>
            </a:r>
            <a:r>
              <a:rPr lang="it-IT" b="1" dirty="0">
                <a:solidFill>
                  <a:srgbClr val="003886"/>
                </a:solidFill>
              </a:rPr>
              <a:t> @</a:t>
            </a:r>
            <a:r>
              <a:rPr lang="en-GB" b="1" dirty="0">
                <a:solidFill>
                  <a:srgbClr val="003886"/>
                </a:solidFill>
              </a:rPr>
              <a:t>EURES_TMS 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en-GB" dirty="0">
                <a:solidFill>
                  <a:srgbClr val="003886"/>
                </a:solidFill>
              </a:rPr>
              <a:t>LinkedIn: </a:t>
            </a:r>
            <a:r>
              <a:rPr lang="en-GB" b="1" dirty="0">
                <a:solidFill>
                  <a:srgbClr val="003886"/>
                </a:solidFill>
              </a:rPr>
              <a:t> EURES Targeted Mobility Scheme 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3886"/>
                </a:solidFill>
              </a:rPr>
              <a:t>Instagram: </a:t>
            </a:r>
            <a:r>
              <a:rPr lang="en-GB" b="1" dirty="0" err="1">
                <a:solidFill>
                  <a:srgbClr val="003886"/>
                </a:solidFill>
              </a:rPr>
              <a:t>EURES_Targeted_Mobility_Scheme</a:t>
            </a:r>
            <a:endParaRPr lang="en-GB" dirty="0">
              <a:solidFill>
                <a:srgbClr val="00388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AF9148-551A-40EA-A577-712F889A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524-B7D7-3445-9D18-B3B8285D5AC0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99291" y="218760"/>
            <a:ext cx="117593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Project web site and social media</a:t>
            </a:r>
          </a:p>
        </p:txBody>
      </p:sp>
    </p:spTree>
    <p:extLst>
      <p:ext uri="{BB962C8B-B14F-4D97-AF65-F5344CB8AC3E}">
        <p14:creationId xmlns:p14="http://schemas.microsoft.com/office/powerpoint/2010/main" val="209894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itle 1"/>
          <p:cNvSpPr>
            <a:spLocks noGrp="1"/>
          </p:cNvSpPr>
          <p:nvPr>
            <p:ph type="title"/>
          </p:nvPr>
        </p:nvSpPr>
        <p:spPr>
          <a:xfrm>
            <a:off x="0" y="908050"/>
            <a:ext cx="12192000" cy="573088"/>
          </a:xfrm>
        </p:spPr>
        <p:txBody>
          <a:bodyPr/>
          <a:lstStyle/>
          <a:p>
            <a:pPr eaLnBrk="1" hangingPunct="1"/>
            <a:r>
              <a:rPr lang="en-GB" altLang="it-IT" sz="2800" dirty="0"/>
              <a:t>THE EURES SERVICE</a:t>
            </a:r>
          </a:p>
        </p:txBody>
      </p:sp>
      <p:pic>
        <p:nvPicPr>
          <p:cNvPr id="10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35" y="2212967"/>
            <a:ext cx="2534042" cy="11090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2" y="2166266"/>
            <a:ext cx="2492601" cy="12055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194426"/>
            <a:ext cx="2467000" cy="12194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8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42" y="4458014"/>
            <a:ext cx="2536910" cy="11621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9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46" y="4448797"/>
            <a:ext cx="2597854" cy="12124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0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44" y="4482669"/>
            <a:ext cx="2725823" cy="11374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2"/>
          <p:cNvSpPr txBox="1"/>
          <p:nvPr/>
        </p:nvSpPr>
        <p:spPr>
          <a:xfrm rot="21577526">
            <a:off x="5095412" y="4084503"/>
            <a:ext cx="2274271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27639E"/>
                </a:solidFill>
              </a:rPr>
              <a:t>Job Matching</a:t>
            </a:r>
          </a:p>
        </p:txBody>
      </p:sp>
      <p:sp>
        <p:nvSpPr>
          <p:cNvPr id="17" name="TextBox 11"/>
          <p:cNvSpPr txBox="1"/>
          <p:nvPr/>
        </p:nvSpPr>
        <p:spPr>
          <a:xfrm rot="16962">
            <a:off x="1676403" y="1850556"/>
            <a:ext cx="2324100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27639E"/>
                </a:solidFill>
              </a:rPr>
              <a:t>EURES Portal</a:t>
            </a:r>
          </a:p>
        </p:txBody>
      </p:sp>
      <p:sp>
        <p:nvSpPr>
          <p:cNvPr id="18" name="TextBox 12"/>
          <p:cNvSpPr txBox="1"/>
          <p:nvPr/>
        </p:nvSpPr>
        <p:spPr>
          <a:xfrm>
            <a:off x="5093617" y="1838719"/>
            <a:ext cx="1985433" cy="3397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27639E"/>
                </a:solidFill>
              </a:rPr>
              <a:t>EURES staff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8520375" y="1866726"/>
            <a:ext cx="1286933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27639E"/>
                </a:solidFill>
              </a:rPr>
              <a:t>EOJDs</a:t>
            </a:r>
          </a:p>
        </p:txBody>
      </p:sp>
      <p:sp>
        <p:nvSpPr>
          <p:cNvPr id="20" name="TextBox 14"/>
          <p:cNvSpPr txBox="1"/>
          <p:nvPr/>
        </p:nvSpPr>
        <p:spPr>
          <a:xfrm rot="8277">
            <a:off x="7843963" y="4065555"/>
            <a:ext cx="2518833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rgbClr val="27639E"/>
                </a:solidFill>
              </a:rPr>
              <a:t>Professional </a:t>
            </a:r>
            <a:r>
              <a:rPr lang="it-IT" sz="1600" b="1" dirty="0" err="1">
                <a:solidFill>
                  <a:srgbClr val="27639E"/>
                </a:solidFill>
              </a:rPr>
              <a:t>mobility</a:t>
            </a:r>
            <a:endParaRPr lang="en-GB" sz="1600" b="1" dirty="0">
              <a:solidFill>
                <a:srgbClr val="27639E"/>
              </a:solidFill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1599133" y="3928808"/>
            <a:ext cx="242724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27639E"/>
                </a:solidFill>
              </a:rPr>
              <a:t>Living and working conditions in EU</a:t>
            </a:r>
          </a:p>
        </p:txBody>
      </p:sp>
      <p:sp>
        <p:nvSpPr>
          <p:cNvPr id="49169" name="Freccia a destra 21"/>
          <p:cNvSpPr>
            <a:spLocks noChangeArrowheads="1"/>
          </p:cNvSpPr>
          <p:nvPr/>
        </p:nvSpPr>
        <p:spPr bwMode="auto">
          <a:xfrm rot="-5400000">
            <a:off x="-1462616" y="3184004"/>
            <a:ext cx="4572000" cy="794802"/>
          </a:xfrm>
          <a:prstGeom prst="rightArrow">
            <a:avLst>
              <a:gd name="adj1" fmla="val 50000"/>
              <a:gd name="adj2" fmla="val 49977"/>
            </a:avLst>
          </a:prstGeom>
          <a:solidFill>
            <a:srgbClr val="C01E56"/>
          </a:solidFill>
          <a:ln w="9525">
            <a:solidFill>
              <a:srgbClr val="C01E5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FFFFFF"/>
                </a:solidFill>
              </a:rPr>
              <a:t>Job </a:t>
            </a:r>
            <a:r>
              <a:rPr lang="it-IT" altLang="it-IT" sz="2000" b="1" dirty="0" err="1">
                <a:solidFill>
                  <a:srgbClr val="FFFFFF"/>
                </a:solidFill>
              </a:rPr>
              <a:t>seekers</a:t>
            </a:r>
            <a:endParaRPr lang="it-IT" altLang="it-IT" sz="2000" b="1" dirty="0">
              <a:solidFill>
                <a:srgbClr val="FFFFFF"/>
              </a:solidFill>
            </a:endParaRPr>
          </a:p>
        </p:txBody>
      </p:sp>
      <p:sp>
        <p:nvSpPr>
          <p:cNvPr id="49170" name="Freccia a sinistra 22"/>
          <p:cNvSpPr>
            <a:spLocks/>
          </p:cNvSpPr>
          <p:nvPr/>
        </p:nvSpPr>
        <p:spPr bwMode="auto">
          <a:xfrm rot="5400000">
            <a:off x="8982675" y="3183999"/>
            <a:ext cx="4572000" cy="794802"/>
          </a:xfrm>
          <a:prstGeom prst="leftArrow">
            <a:avLst>
              <a:gd name="adj1" fmla="val 50000"/>
              <a:gd name="adj2" fmla="val 49953"/>
            </a:avLst>
          </a:prstGeom>
          <a:solidFill>
            <a:srgbClr val="C01E56"/>
          </a:solidFill>
          <a:ln w="9525">
            <a:solidFill>
              <a:srgbClr val="C01E5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 err="1">
                <a:solidFill>
                  <a:srgbClr val="FFFFFF"/>
                </a:solidFill>
              </a:rPr>
              <a:t>employers</a:t>
            </a:r>
            <a:endParaRPr lang="it-IT" altLang="it-IT" sz="2000" b="1" dirty="0">
              <a:solidFill>
                <a:srgbClr val="FFFFFF"/>
              </a:solidFill>
            </a:endParaRPr>
          </a:p>
        </p:txBody>
      </p:sp>
      <p:sp>
        <p:nvSpPr>
          <p:cNvPr id="49171" name="Rettangolo 14"/>
          <p:cNvSpPr>
            <a:spLocks noChangeArrowheads="1"/>
          </p:cNvSpPr>
          <p:nvPr/>
        </p:nvSpPr>
        <p:spPr bwMode="auto">
          <a:xfrm>
            <a:off x="1879600" y="6267450"/>
            <a:ext cx="8483600" cy="369888"/>
          </a:xfrm>
          <a:prstGeom prst="rect">
            <a:avLst/>
          </a:prstGeom>
          <a:noFill/>
          <a:ln w="9525">
            <a:solidFill>
              <a:srgbClr val="1F9F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 dirty="0">
                <a:solidFill>
                  <a:srgbClr val="C00000"/>
                </a:solidFill>
              </a:rPr>
              <a:t>FREE of CHARGE! </a:t>
            </a:r>
          </a:p>
        </p:txBody>
      </p:sp>
      <p:pic>
        <p:nvPicPr>
          <p:cNvPr id="22" name="Immagine 5" descr="C:\Users\cmastracci.ext\Desktop\EURES\logo FSE\logo_U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46" y="454025"/>
            <a:ext cx="55301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54025"/>
            <a:ext cx="1378991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52352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B527844-843C-7647-AC46-70415DC5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" y="36889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C6027A-C8EE-2249-8D88-D2F6CFBA0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FFD017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r>
              <a:rPr lang="it-IT" sz="3600" b="1" i="0" dirty="0" err="1">
                <a:solidFill>
                  <a:srgbClr val="003886"/>
                </a:solidFill>
                <a:ea typeface="+mn-ea"/>
              </a:rPr>
              <a:t>Thank</a:t>
            </a:r>
            <a:r>
              <a:rPr lang="it-IT" sz="3600" b="1" i="0" dirty="0">
                <a:solidFill>
                  <a:srgbClr val="003886"/>
                </a:solidFill>
                <a:ea typeface="+mn-ea"/>
              </a:rPr>
              <a:t> </a:t>
            </a:r>
            <a:r>
              <a:rPr lang="it-IT" sz="3600" b="1" i="0" dirty="0" err="1">
                <a:solidFill>
                  <a:srgbClr val="003886"/>
                </a:solidFill>
                <a:ea typeface="+mn-ea"/>
              </a:rPr>
              <a:t>you</a:t>
            </a:r>
            <a:r>
              <a:rPr lang="it-IT" sz="3600" b="1" i="0" dirty="0">
                <a:solidFill>
                  <a:srgbClr val="003886"/>
                </a:solidFill>
                <a:ea typeface="+mn-ea"/>
              </a:rPr>
              <a:t> for </a:t>
            </a:r>
            <a:r>
              <a:rPr lang="it-IT" sz="3600" b="1" i="0" dirty="0" err="1">
                <a:solidFill>
                  <a:srgbClr val="003886"/>
                </a:solidFill>
                <a:ea typeface="+mn-ea"/>
              </a:rPr>
              <a:t>your</a:t>
            </a:r>
            <a:r>
              <a:rPr lang="it-IT" sz="3600" b="1" i="0" dirty="0">
                <a:solidFill>
                  <a:srgbClr val="003886"/>
                </a:solidFill>
                <a:ea typeface="+mn-ea"/>
              </a:rPr>
              <a:t> </a:t>
            </a:r>
            <a:r>
              <a:rPr lang="it-IT" sz="3600" b="1" i="0" dirty="0" err="1">
                <a:solidFill>
                  <a:srgbClr val="003886"/>
                </a:solidFill>
                <a:ea typeface="+mn-ea"/>
              </a:rPr>
              <a:t>attention</a:t>
            </a:r>
            <a:r>
              <a:rPr lang="it-IT" sz="3600" b="1" i="0" dirty="0">
                <a:solidFill>
                  <a:srgbClr val="003886"/>
                </a:solidFill>
                <a:ea typeface="+mn-ea"/>
              </a:rPr>
              <a:t>!</a:t>
            </a:r>
          </a:p>
          <a:p>
            <a:pPr marL="0" indent="0" algn="ctr">
              <a:buNone/>
            </a:pPr>
            <a:endParaRPr lang="it-IT" sz="3600" b="1" i="0" dirty="0">
              <a:solidFill>
                <a:srgbClr val="003886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914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5;p4"/>
          <p:cNvSpPr txBox="1">
            <a:spLocks/>
          </p:cNvSpPr>
          <p:nvPr/>
        </p:nvSpPr>
        <p:spPr>
          <a:xfrm>
            <a:off x="706611" y="967323"/>
            <a:ext cx="10981806" cy="2014537"/>
          </a:xfrm>
          <a:prstGeom prst="rect">
            <a:avLst/>
          </a:prstGeom>
          <a:solidFill>
            <a:srgbClr val="FFD017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03886"/>
              </a:buClr>
              <a:buSzPts val="3600"/>
              <a:buFont typeface="Arial" panose="020B0604020202020204" pitchFamily="34" charset="0"/>
              <a:buNone/>
            </a:pPr>
            <a:endParaRPr lang="en-GB" sz="3600" b="1" dirty="0">
              <a:solidFill>
                <a:srgbClr val="003886"/>
              </a:solidFill>
            </a:endParaRPr>
          </a:p>
          <a:p>
            <a:pPr marL="0" indent="0" algn="ctr">
              <a:buClr>
                <a:srgbClr val="C01E56"/>
              </a:buClr>
              <a:buSzPts val="3700"/>
              <a:buFont typeface="Arial" panose="020B0604020202020204" pitchFamily="34" charset="0"/>
              <a:buNone/>
            </a:pPr>
            <a:r>
              <a:rPr lang="it-IT" sz="3500" b="1" dirty="0">
                <a:solidFill>
                  <a:srgbClr val="003886"/>
                </a:solidFill>
              </a:rPr>
              <a:t>THE </a:t>
            </a:r>
            <a:r>
              <a:rPr lang="en-GB" sz="3500" b="1" dirty="0">
                <a:solidFill>
                  <a:srgbClr val="003886"/>
                </a:solidFill>
              </a:rPr>
              <a:t>EURES TARGETED MOBILITY SCHEME PROJECT </a:t>
            </a:r>
          </a:p>
          <a:p>
            <a:pPr marL="0" indent="0" algn="ctr">
              <a:buClr>
                <a:srgbClr val="C01E56"/>
              </a:buClr>
              <a:buSzPts val="3700"/>
              <a:buFont typeface="Arial" panose="020B0604020202020204" pitchFamily="34" charset="0"/>
              <a:buNone/>
            </a:pPr>
            <a:r>
              <a:rPr lang="en-GB" sz="3500" b="1" dirty="0">
                <a:solidFill>
                  <a:srgbClr val="003886"/>
                </a:solidFill>
              </a:rPr>
              <a:t>(EURES-TMS)</a:t>
            </a:r>
            <a:endParaRPr lang="en-GB" sz="35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 algn="ctr">
              <a:buClr>
                <a:srgbClr val="3F3F3F"/>
              </a:buClr>
              <a:buSzPts val="3700"/>
              <a:buFont typeface="Arial" panose="020B0604020202020204" pitchFamily="34" charset="0"/>
              <a:buNone/>
            </a:pPr>
            <a:endParaRPr lang="en-GB" sz="3700" b="1" dirty="0">
              <a:solidFill>
                <a:srgbClr val="C01E56"/>
              </a:solidFill>
            </a:endParaRPr>
          </a:p>
          <a:p>
            <a:pPr indent="0" algn="ctr">
              <a:buClr>
                <a:srgbClr val="3F3F3F"/>
              </a:buClr>
              <a:buSzPts val="3600"/>
              <a:buFont typeface="Arial" panose="020B0604020202020204" pitchFamily="34" charset="0"/>
              <a:buNone/>
            </a:pPr>
            <a:endParaRPr lang="en-GB" sz="3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8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9058" y="183772"/>
            <a:ext cx="107343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Objective</a:t>
            </a:r>
            <a:r>
              <a:rPr lang="it-IT" sz="34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: </a:t>
            </a:r>
            <a:r>
              <a:rPr lang="it-IT" sz="34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mix of </a:t>
            </a:r>
            <a:r>
              <a:rPr lang="it-IT" sz="34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r>
              <a:rPr lang="it-IT" sz="34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sz="34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</a:t>
            </a:r>
            <a:r>
              <a:rPr lang="it-IT" sz="34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benefits</a:t>
            </a:r>
          </a:p>
          <a:p>
            <a:endParaRPr lang="it-IT" sz="3400" b="1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4271797" y="824021"/>
            <a:ext cx="2269067" cy="2220937"/>
          </a:xfrm>
          <a:prstGeom prst="ellipse">
            <a:avLst/>
          </a:prstGeom>
          <a:solidFill>
            <a:srgbClr val="0038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4075402" y="3233779"/>
            <a:ext cx="2692673" cy="2499477"/>
          </a:xfrm>
          <a:prstGeom prst="ellipse">
            <a:avLst/>
          </a:prstGeom>
          <a:solidFill>
            <a:srgbClr val="F2912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2170466" y="1841000"/>
            <a:ext cx="2641645" cy="2445241"/>
          </a:xfrm>
          <a:prstGeom prst="ellipse">
            <a:avLst/>
          </a:prstGeom>
          <a:solidFill>
            <a:srgbClr val="009E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283964" y="2106008"/>
            <a:ext cx="2337464" cy="179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FFFF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Tailored services and counselling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FFFF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(EURES)</a:t>
            </a:r>
          </a:p>
        </p:txBody>
      </p:sp>
      <p:sp>
        <p:nvSpPr>
          <p:cNvPr id="14" name="Rettangolo 17"/>
          <p:cNvSpPr>
            <a:spLocks noChangeArrowheads="1"/>
          </p:cNvSpPr>
          <p:nvPr/>
        </p:nvSpPr>
        <p:spPr bwMode="auto">
          <a:xfrm>
            <a:off x="4187877" y="4095493"/>
            <a:ext cx="2529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FFFF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Financial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FFFF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Benefits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244926" y="682185"/>
            <a:ext cx="2379133" cy="179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dirty="0">
                <a:solidFill>
                  <a:srgbClr val="000000"/>
                </a:solidFill>
                <a:latin typeface="Century Gothic" panose="020B0502020202020204" pitchFamily="34" charset="0"/>
                <a:ea typeface="MS PGothic" pitchFamily="34" charset="-128"/>
                <a:cs typeface="Tahoma" pitchFamily="34" charset="0"/>
              </a:rPr>
              <a:t>               </a:t>
            </a:r>
            <a:r>
              <a:rPr lang="en-US" altLang="it-IT" sz="2400" b="1" dirty="0">
                <a:solidFill>
                  <a:srgbClr val="FFFFFF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Information</a:t>
            </a:r>
          </a:p>
        </p:txBody>
      </p:sp>
      <p:sp>
        <p:nvSpPr>
          <p:cNvPr id="16" name="Freccia a destra 15"/>
          <p:cNvSpPr/>
          <p:nvPr/>
        </p:nvSpPr>
        <p:spPr>
          <a:xfrm rot="20026118">
            <a:off x="1262649" y="4472552"/>
            <a:ext cx="1068916" cy="969433"/>
          </a:xfrm>
          <a:prstGeom prst="rightArrow">
            <a:avLst/>
          </a:prstGeom>
          <a:solidFill>
            <a:srgbClr val="FFE8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7" name="Freccia a destra 16"/>
          <p:cNvSpPr/>
          <p:nvPr/>
        </p:nvSpPr>
        <p:spPr>
          <a:xfrm rot="9171973">
            <a:off x="8345852" y="1023159"/>
            <a:ext cx="1068917" cy="967316"/>
          </a:xfrm>
          <a:prstGeom prst="rightArrow">
            <a:avLst/>
          </a:prstGeom>
          <a:solidFill>
            <a:srgbClr val="FFE8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27381" y="5784786"/>
            <a:ext cx="1114778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6D838E"/>
              </a:buClr>
            </a:pPr>
            <a:r>
              <a:rPr lang="it-IT" sz="2667" b="1" dirty="0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 to support </a:t>
            </a:r>
            <a:r>
              <a:rPr lang="it-IT" sz="2667" b="1" dirty="0" err="1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employability</a:t>
            </a:r>
            <a:r>
              <a:rPr lang="it-IT" sz="2667" b="1" dirty="0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sz="2667" b="1" dirty="0" err="1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employment</a:t>
            </a:r>
            <a:r>
              <a:rPr lang="it-IT" sz="2667" b="1" dirty="0">
                <a:solidFill>
                  <a:srgbClr val="009E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EU!</a:t>
            </a:r>
          </a:p>
        </p:txBody>
      </p:sp>
      <p:sp>
        <p:nvSpPr>
          <p:cNvPr id="19" name="Ovale 18"/>
          <p:cNvSpPr/>
          <p:nvPr/>
        </p:nvSpPr>
        <p:spPr bwMode="auto">
          <a:xfrm>
            <a:off x="5958338" y="1786731"/>
            <a:ext cx="2570359" cy="2515179"/>
          </a:xfrm>
          <a:prstGeom prst="ellipse">
            <a:avLst/>
          </a:prstGeom>
          <a:solidFill>
            <a:srgbClr val="C01E5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20" name="Rettangolo 17"/>
          <p:cNvSpPr>
            <a:spLocks noChangeArrowheads="1"/>
          </p:cNvSpPr>
          <p:nvPr/>
        </p:nvSpPr>
        <p:spPr bwMode="auto">
          <a:xfrm>
            <a:off x="5978808" y="2573645"/>
            <a:ext cx="25294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FFFF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High quality employers and vacancies</a:t>
            </a:r>
          </a:p>
        </p:txBody>
      </p:sp>
      <p:pic>
        <p:nvPicPr>
          <p:cNvPr id="22" name="Immagine 21"/>
          <p:cNvPicPr/>
          <p:nvPr/>
        </p:nvPicPr>
        <p:blipFill rotWithShape="1">
          <a:blip r:embed="rId3"/>
          <a:srcRect t="90308" r="90958"/>
          <a:stretch/>
        </p:blipFill>
        <p:spPr bwMode="auto">
          <a:xfrm rot="435978">
            <a:off x="1304636" y="6355401"/>
            <a:ext cx="494394" cy="450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3207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6"/>
          <p:cNvSpPr txBox="1">
            <a:spLocks noGrp="1"/>
          </p:cNvSpPr>
          <p:nvPr>
            <p:ph type="sldNum" idx="12"/>
          </p:nvPr>
        </p:nvSpPr>
        <p:spPr>
          <a:xfrm>
            <a:off x="11614162" y="6524304"/>
            <a:ext cx="709897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/>
            <a:fld id="{00000000-1234-1234-1234-123412341234}" type="slidenum">
              <a:rPr lang="it-IT">
                <a:solidFill>
                  <a:srgbClr val="888888"/>
                </a:solidFill>
              </a:rPr>
              <a:pPr algn="ctr"/>
              <a:t>6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634" name="Google Shape;634;p16"/>
          <p:cNvSpPr/>
          <p:nvPr/>
        </p:nvSpPr>
        <p:spPr>
          <a:xfrm flipH="1">
            <a:off x="645542" y="1353051"/>
            <a:ext cx="7076067" cy="457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targeted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mobility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scheme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that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brings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together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the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previous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experiences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of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YfEj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(&lt; 35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y.o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.) and Re-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activate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(&gt; 35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y.o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.) in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one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project </a:t>
            </a: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citizens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also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third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country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long-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resident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status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a EU country, plus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Norway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Iceland </a:t>
            </a: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 algn="just">
              <a:lnSpc>
                <a:spcPct val="107000"/>
              </a:lnSpc>
              <a:spcAft>
                <a:spcPts val="800"/>
              </a:spcAft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amount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benefits and... a 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benefit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relocating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family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member</a:t>
            </a:r>
            <a:endParaRPr lang="it-IT" sz="2000" b="1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6D838E"/>
              </a:buClr>
              <a:buSzPts val="1800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sz="20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6D838E"/>
              </a:buClr>
              <a:buSzPts val="1600"/>
              <a:buFont typeface="Wingdings 3" panose="05040102010807070707" pitchFamily="18" charset="2"/>
              <a:buChar char="*"/>
            </a:pPr>
            <a:endParaRPr sz="20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3F7E6F82-7785-6F4B-90D1-C2FA6C49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49" y="243710"/>
            <a:ext cx="10823713" cy="799776"/>
          </a:xfrm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</a:br>
            <a:r>
              <a:rPr lang="it-IT" sz="4000" dirty="0" err="1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What’s</a:t>
            </a:r>
            <a:r>
              <a:rPr lang="it-IT" sz="4000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 new </a:t>
            </a:r>
            <a:r>
              <a:rPr lang="it-IT" sz="4000" dirty="0" err="1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about</a:t>
            </a:r>
            <a:r>
              <a:rPr lang="it-IT" sz="4000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 the TMS </a:t>
            </a:r>
            <a:r>
              <a:rPr lang="it-IT" sz="4000" dirty="0" err="1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Programme</a:t>
            </a:r>
            <a:br>
              <a:rPr lang="it-IT" sz="4000" dirty="0"/>
            </a:br>
            <a:endParaRPr lang="it-IT" sz="4000" dirty="0"/>
          </a:p>
        </p:txBody>
      </p:sp>
      <p:pic>
        <p:nvPicPr>
          <p:cNvPr id="7" name="Google Shape;636;p16">
            <a:extLst>
              <a:ext uri="{FF2B5EF4-FFF2-40B4-BE49-F238E27FC236}">
                <a16:creationId xmlns:a16="http://schemas.microsoft.com/office/drawing/2014/main" id="{1C2D653E-8B24-4D4B-8D14-AA31C76AA0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6232" y="2099366"/>
            <a:ext cx="1630145" cy="11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37;p16" descr="YFEJ">
            <a:extLst>
              <a:ext uri="{FF2B5EF4-FFF2-40B4-BE49-F238E27FC236}">
                <a16:creationId xmlns:a16="http://schemas.microsoft.com/office/drawing/2014/main" id="{05F69479-8568-4E44-BB26-324B415FEA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4337" y="3598561"/>
            <a:ext cx="1488283" cy="8412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38;p16">
            <a:extLst>
              <a:ext uri="{FF2B5EF4-FFF2-40B4-BE49-F238E27FC236}">
                <a16:creationId xmlns:a16="http://schemas.microsoft.com/office/drawing/2014/main" id="{E27E1364-214F-45D9-AA9D-DC2F195F5866}"/>
              </a:ext>
            </a:extLst>
          </p:cNvPr>
          <p:cNvSpPr txBox="1"/>
          <p:nvPr/>
        </p:nvSpPr>
        <p:spPr>
          <a:xfrm>
            <a:off x="8715876" y="3292366"/>
            <a:ext cx="451927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400" b="1" dirty="0">
                <a:solidFill>
                  <a:srgbClr val="242852"/>
                </a:solidFill>
                <a:latin typeface="Arial Black"/>
                <a:ea typeface="Arial Black"/>
                <a:cs typeface="Arial Black"/>
                <a:sym typeface="Arial Black"/>
              </a:rPr>
              <a:t>+</a:t>
            </a:r>
            <a:endParaRPr sz="2400" b="1" dirty="0">
              <a:solidFill>
                <a:srgbClr val="24285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" name="Elemento grafico 2" descr="Freccia circolare con riempimento a tinta unita">
            <a:extLst>
              <a:ext uri="{FF2B5EF4-FFF2-40B4-BE49-F238E27FC236}">
                <a16:creationId xmlns:a16="http://schemas.microsoft.com/office/drawing/2014/main" id="{2E250D1F-2CEB-405B-AC45-B2A0F71C0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97788" y="415569"/>
            <a:ext cx="2562067" cy="2274584"/>
          </a:xfrm>
          <a:prstGeom prst="rect">
            <a:avLst/>
          </a:prstGeom>
        </p:spPr>
      </p:pic>
      <p:pic>
        <p:nvPicPr>
          <p:cNvPr id="11" name="Immagine 10"/>
          <p:cNvPicPr/>
          <p:nvPr/>
        </p:nvPicPr>
        <p:blipFill rotWithShape="1">
          <a:blip r:embed="rId7"/>
          <a:srcRect t="90308" r="90958"/>
          <a:stretch/>
        </p:blipFill>
        <p:spPr bwMode="auto">
          <a:xfrm rot="435978">
            <a:off x="789050" y="6355400"/>
            <a:ext cx="494394" cy="450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5083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6"/>
          <p:cNvSpPr txBox="1">
            <a:spLocks noGrp="1"/>
          </p:cNvSpPr>
          <p:nvPr>
            <p:ph type="sldNum" idx="12"/>
          </p:nvPr>
        </p:nvSpPr>
        <p:spPr>
          <a:xfrm>
            <a:off x="11614162" y="6524304"/>
            <a:ext cx="709897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/>
            <a:fld id="{00000000-1234-1234-1234-123412341234}" type="slidenum">
              <a:rPr lang="it-IT">
                <a:solidFill>
                  <a:srgbClr val="888888"/>
                </a:solidFill>
              </a:rPr>
              <a:pPr algn="ctr"/>
              <a:t>7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634" name="Google Shape;634;p16"/>
          <p:cNvSpPr/>
          <p:nvPr/>
        </p:nvSpPr>
        <p:spPr>
          <a:xfrm flipH="1">
            <a:off x="741233" y="1825260"/>
            <a:ext cx="7076067" cy="488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Enlargement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of the partnership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with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Pôle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Emploi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(FR), EURES Malta, and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two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language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schools: CLL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Belgium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and Language Lab (IT)</a:t>
            </a: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E-learning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platform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of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language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courses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and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preparatory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training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to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support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mobile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workers</a:t>
            </a: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Candidates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’ community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aimed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sharing and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enhancing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the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experience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of the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participants</a:t>
            </a: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457189" indent="-457189" algn="just">
              <a:lnSpc>
                <a:spcPct val="107000"/>
              </a:lnSpc>
              <a:spcAft>
                <a:spcPts val="800"/>
              </a:spcAft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 of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aimed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consolidating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experience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involving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new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EURES TMS </a:t>
            </a:r>
          </a:p>
          <a:p>
            <a:pPr marL="457189" indent="-457189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sz="20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>
              <a:buClr>
                <a:srgbClr val="6D838E"/>
              </a:buClr>
              <a:buSzPts val="1600"/>
              <a:buFont typeface="Wingdings 3" panose="05040102010807070707" pitchFamily="18" charset="2"/>
              <a:buChar char="*"/>
            </a:pPr>
            <a:endParaRPr sz="2000" dirty="0">
              <a:solidFill>
                <a:srgbClr val="00388C"/>
              </a:solidFill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3F7E6F82-7785-6F4B-90D1-C2FA6C49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33844"/>
            <a:ext cx="10823713" cy="799776"/>
          </a:xfrm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</a:br>
            <a:r>
              <a:rPr lang="it-IT" sz="4000" dirty="0" err="1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What’s</a:t>
            </a:r>
            <a:r>
              <a:rPr lang="it-IT" sz="4000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 new </a:t>
            </a:r>
            <a:r>
              <a:rPr lang="it-IT" sz="4000" dirty="0" err="1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about</a:t>
            </a:r>
            <a:r>
              <a:rPr lang="it-IT" sz="4000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 the EURES TMS project</a:t>
            </a:r>
            <a:br>
              <a:rPr lang="it-IT" sz="4000" dirty="0"/>
            </a:br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869" y="2075782"/>
            <a:ext cx="2844000" cy="2844000"/>
          </a:xfrm>
          <a:prstGeom prst="rect">
            <a:avLst/>
          </a:prstGeom>
        </p:spPr>
      </p:pic>
      <p:pic>
        <p:nvPicPr>
          <p:cNvPr id="11" name="Google Shape;6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7417" y="1247018"/>
            <a:ext cx="981201" cy="515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37;p16" descr="YFEJ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0962" y="1279512"/>
            <a:ext cx="791306" cy="496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38;p16"/>
          <p:cNvSpPr txBox="1"/>
          <p:nvPr/>
        </p:nvSpPr>
        <p:spPr>
          <a:xfrm>
            <a:off x="9689123" y="1269996"/>
            <a:ext cx="40444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400" b="1" dirty="0">
                <a:solidFill>
                  <a:srgbClr val="242852"/>
                </a:solidFill>
                <a:latin typeface="Arial Black"/>
                <a:ea typeface="Arial Black"/>
                <a:cs typeface="Arial Black"/>
                <a:sym typeface="Arial Black"/>
              </a:rPr>
              <a:t>+</a:t>
            </a:r>
            <a:endParaRPr sz="2400" b="1" dirty="0">
              <a:solidFill>
                <a:srgbClr val="24285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" name="Immagine 8"/>
          <p:cNvPicPr/>
          <p:nvPr/>
        </p:nvPicPr>
        <p:blipFill rotWithShape="1">
          <a:blip r:embed="rId6"/>
          <a:srcRect t="90308" r="90958"/>
          <a:stretch/>
        </p:blipFill>
        <p:spPr bwMode="auto">
          <a:xfrm rot="435978">
            <a:off x="799535" y="6299102"/>
            <a:ext cx="494394" cy="450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9183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6"/>
          <p:cNvSpPr txBox="1">
            <a:spLocks noGrp="1"/>
          </p:cNvSpPr>
          <p:nvPr>
            <p:ph type="sldNum" idx="12"/>
          </p:nvPr>
        </p:nvSpPr>
        <p:spPr>
          <a:xfrm>
            <a:off x="11614162" y="6524304"/>
            <a:ext cx="709897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/>
            <a:fld id="{00000000-1234-1234-1234-123412341234}" type="slidenum">
              <a:rPr lang="it-IT">
                <a:solidFill>
                  <a:srgbClr val="888888"/>
                </a:solidFill>
              </a:rPr>
              <a:pPr algn="ctr"/>
              <a:t>8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634" name="Google Shape;634;p16"/>
          <p:cNvSpPr/>
          <p:nvPr/>
        </p:nvSpPr>
        <p:spPr>
          <a:xfrm flipH="1">
            <a:off x="797937" y="1709768"/>
            <a:ext cx="7076067" cy="412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algn="just">
              <a:buClr>
                <a:srgbClr val="6D838E"/>
              </a:buClr>
              <a:buSzPts val="1800"/>
            </a:pPr>
            <a:endParaRPr lang="it-IT" sz="2000" b="1" dirty="0">
              <a:solidFill>
                <a:srgbClr val="003886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Calibri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experience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pilot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actions: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empowerment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workshops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candidates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Kit of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guarantee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traineeships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b="1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Top EURES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employer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Label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,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awarding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high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mobility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standards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traineeship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experience</a:t>
            </a: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lang="it-IT" sz="2000" dirty="0">
              <a:solidFill>
                <a:srgbClr val="00388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Final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employer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b="1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declaration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about</a:t>
            </a:r>
            <a:r>
              <a:rPr lang="it-IT" sz="2000" b="1" dirty="0">
                <a:solidFill>
                  <a:srgbClr val="003886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rPr>
              <a:t> 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experience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tasks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performed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training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received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(for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 err="1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participants</a:t>
            </a:r>
            <a:r>
              <a:rPr lang="it-IT" sz="2000" dirty="0">
                <a:solidFill>
                  <a:srgbClr val="00388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57189" indent="-457189" algn="just">
              <a:buClr>
                <a:srgbClr val="6D838E"/>
              </a:buClr>
              <a:buSzPts val="1800"/>
              <a:buFont typeface="Wingdings 3" panose="05040102010807070707" pitchFamily="18" charset="2"/>
              <a:buChar char="*"/>
            </a:pPr>
            <a:endParaRPr sz="2000" dirty="0">
              <a:solidFill>
                <a:srgbClr val="00388C"/>
              </a:solidFill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3F7E6F82-7785-6F4B-90D1-C2FA6C49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43" y="132592"/>
            <a:ext cx="10823713" cy="799776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The «</a:t>
            </a:r>
            <a:r>
              <a:rPr lang="it-IT" sz="4000" dirty="0" err="1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bag</a:t>
            </a:r>
            <a:r>
              <a:rPr lang="it-IT" sz="4000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» of </a:t>
            </a:r>
            <a:r>
              <a:rPr lang="it-IT" sz="4000" dirty="0" err="1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experience</a:t>
            </a:r>
            <a:r>
              <a:rPr lang="it-IT" sz="4000" dirty="0">
                <a:solidFill>
                  <a:srgbClr val="1A3A80"/>
                </a:solidFill>
                <a:ea typeface="Calibri"/>
                <a:cs typeface="Calibri"/>
                <a:sym typeface="Calibri"/>
              </a:rPr>
              <a:t>…</a:t>
            </a:r>
            <a:endParaRPr lang="it-IT" sz="4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25" y="1960448"/>
            <a:ext cx="3625346" cy="2736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315" y="3118478"/>
            <a:ext cx="1349069" cy="828000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 rotWithShape="1">
          <a:blip r:embed="rId5"/>
          <a:srcRect t="90308" r="90958"/>
          <a:stretch/>
        </p:blipFill>
        <p:spPr bwMode="auto">
          <a:xfrm rot="435978">
            <a:off x="787821" y="6355401"/>
            <a:ext cx="494394" cy="450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46249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URES.xml">
  <a:themeElements>
    <a:clrScheme name="1_EURES.xml 1">
      <a:dk1>
        <a:srgbClr val="6D838E"/>
      </a:dk1>
      <a:lt1>
        <a:srgbClr val="FFFFFF"/>
      </a:lt1>
      <a:dk2>
        <a:srgbClr val="27639E"/>
      </a:dk2>
      <a:lt2>
        <a:srgbClr val="00388C"/>
      </a:lt2>
      <a:accent1>
        <a:srgbClr val="259FA0"/>
      </a:accent1>
      <a:accent2>
        <a:srgbClr val="F29120"/>
      </a:accent2>
      <a:accent3>
        <a:srgbClr val="FFFFFF"/>
      </a:accent3>
      <a:accent4>
        <a:srgbClr val="5C6F78"/>
      </a:accent4>
      <a:accent5>
        <a:srgbClr val="ACCDCD"/>
      </a:accent5>
      <a:accent6>
        <a:srgbClr val="DB831C"/>
      </a:accent6>
      <a:hlink>
        <a:srgbClr val="92A339"/>
      </a:hlink>
      <a:folHlink>
        <a:srgbClr val="C01E56"/>
      </a:folHlink>
    </a:clrScheme>
    <a:fontScheme name="1_EURES.xm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URES.xml 1">
        <a:dk1>
          <a:srgbClr val="6D838E"/>
        </a:dk1>
        <a:lt1>
          <a:srgbClr val="FFFFFF"/>
        </a:lt1>
        <a:dk2>
          <a:srgbClr val="27639E"/>
        </a:dk2>
        <a:lt2>
          <a:srgbClr val="00388C"/>
        </a:lt2>
        <a:accent1>
          <a:srgbClr val="259FA0"/>
        </a:accent1>
        <a:accent2>
          <a:srgbClr val="F29120"/>
        </a:accent2>
        <a:accent3>
          <a:srgbClr val="FFFFFF"/>
        </a:accent3>
        <a:accent4>
          <a:srgbClr val="5C6F78"/>
        </a:accent4>
        <a:accent5>
          <a:srgbClr val="ACCDCD"/>
        </a:accent5>
        <a:accent6>
          <a:srgbClr val="DB831C"/>
        </a:accent6>
        <a:hlink>
          <a:srgbClr val="92A339"/>
        </a:hlink>
        <a:folHlink>
          <a:srgbClr val="C01E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a di Office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4132</TotalTime>
  <Words>2131</Words>
  <Application>Microsoft Office PowerPoint</Application>
  <PresentationFormat>Widescreen</PresentationFormat>
  <Paragraphs>360</Paragraphs>
  <Slides>40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40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Century Gothic</vt:lpstr>
      <vt:lpstr>Open Sans</vt:lpstr>
      <vt:lpstr>Quattrocento Sans</vt:lpstr>
      <vt:lpstr>Segoe UI</vt:lpstr>
      <vt:lpstr>Segoe UI Semibold</vt:lpstr>
      <vt:lpstr>Wingdings</vt:lpstr>
      <vt:lpstr>Wingdings 3</vt:lpstr>
      <vt:lpstr>Tema di Office</vt:lpstr>
      <vt:lpstr>Personalizza struttura</vt:lpstr>
      <vt:lpstr>1_Personalizza struttura</vt:lpstr>
      <vt:lpstr>1_Tema di Office</vt:lpstr>
      <vt:lpstr>1_EURES.xml</vt:lpstr>
      <vt:lpstr>2_Tema di Office</vt:lpstr>
      <vt:lpstr>5_Tema di Office</vt:lpstr>
      <vt:lpstr>3_Tema di Office</vt:lpstr>
      <vt:lpstr>3_Personalizza struttura</vt:lpstr>
      <vt:lpstr>EURES Targeted Mobility Scheme  (EURES TMS)  15 March 2021- 14 March 2023</vt:lpstr>
      <vt:lpstr>Presentazione standard di PowerPoint</vt:lpstr>
      <vt:lpstr>Presentazione standard di PowerPoint</vt:lpstr>
      <vt:lpstr>THE EURES SERVICE</vt:lpstr>
      <vt:lpstr>Presentazione standard di PowerPoint</vt:lpstr>
      <vt:lpstr>Presentazione standard di PowerPoint</vt:lpstr>
      <vt:lpstr> What’s new about the TMS Programme </vt:lpstr>
      <vt:lpstr> What’s new about the EURES TMS project </vt:lpstr>
      <vt:lpstr>The «bag» of experience…</vt:lpstr>
      <vt:lpstr>Presentazione standard di PowerPoint</vt:lpstr>
      <vt:lpstr>Presentazione standard di PowerPoint</vt:lpstr>
      <vt:lpstr>Presentazione standard di PowerPoint</vt:lpstr>
      <vt:lpstr>Services addressed to Candidates</vt:lpstr>
      <vt:lpstr>Services addressed to Employers</vt:lpstr>
      <vt:lpstr>Presentazione standard di PowerPoint</vt:lpstr>
      <vt:lpstr>Presentazione standard di PowerPoint</vt:lpstr>
      <vt:lpstr> </vt:lpstr>
      <vt:lpstr>STEP 1: EMPL registers himself in the platform</vt:lpstr>
      <vt:lpstr>STEP 2: EMPL validates the email address and receives a welcome email</vt:lpstr>
      <vt:lpstr>STEP 3: EMPL fills in the registration form</vt:lpstr>
      <vt:lpstr>STEP 4: ANPAL help desk validates the Company and assigns it to a project Adviser</vt:lpstr>
      <vt:lpstr> </vt:lpstr>
      <vt:lpstr>Presentazione standard di PowerPoint</vt:lpstr>
      <vt:lpstr>JS validates the email (to guarantee data security) and fills in the registration form</vt:lpstr>
      <vt:lpstr>STEP 2: JS fills in her/his curriculum online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EURESmobility.anpal.gov.it platform</vt:lpstr>
      <vt:lpstr>What’s new in EURES TMS platform? </vt:lpstr>
      <vt:lpstr>Presentazione standard di PowerPoint</vt:lpstr>
      <vt:lpstr>Application flow for all measures</vt:lpstr>
      <vt:lpstr>Presentazione standard di PowerPoint</vt:lpstr>
      <vt:lpstr> </vt:lpstr>
      <vt:lpstr>Presentazione standard di PowerPoint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Daniela Palumbo</dc:creator>
  <cp:lastModifiedBy>Monaldi Germana</cp:lastModifiedBy>
  <cp:revision>84</cp:revision>
  <dcterms:created xsi:type="dcterms:W3CDTF">2021-04-02T16:42:24Z</dcterms:created>
  <dcterms:modified xsi:type="dcterms:W3CDTF">2021-12-02T08:45:10Z</dcterms:modified>
</cp:coreProperties>
</file>